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7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86" r:id="rId2"/>
    <p:sldId id="630" r:id="rId3"/>
    <p:sldId id="632" r:id="rId4"/>
    <p:sldId id="633" r:id="rId5"/>
    <p:sldId id="635" r:id="rId6"/>
    <p:sldId id="636" r:id="rId7"/>
    <p:sldId id="637" r:id="rId8"/>
    <p:sldId id="638" r:id="rId9"/>
    <p:sldId id="639" r:id="rId10"/>
    <p:sldId id="640" r:id="rId11"/>
    <p:sldId id="641" r:id="rId12"/>
    <p:sldId id="593" r:id="rId13"/>
    <p:sldId id="643" r:id="rId14"/>
    <p:sldId id="644" r:id="rId15"/>
    <p:sldId id="645" r:id="rId16"/>
    <p:sldId id="642" r:id="rId17"/>
    <p:sldId id="614" r:id="rId18"/>
    <p:sldId id="628" r:id="rId19"/>
    <p:sldId id="629" r:id="rId20"/>
    <p:sldId id="508" r:id="rId21"/>
    <p:sldId id="509" r:id="rId22"/>
    <p:sldId id="510" r:id="rId23"/>
  </p:sldIdLst>
  <p:sldSz cx="9144000" cy="6858000" type="screen4x3"/>
  <p:notesSz cx="6797675" cy="9926638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147"/>
    <a:srgbClr val="0099FF"/>
    <a:srgbClr val="3399FF"/>
    <a:srgbClr val="FFCC66"/>
    <a:srgbClr val="FF66CC"/>
    <a:srgbClr val="99CCFF"/>
    <a:srgbClr val="FF66FF"/>
    <a:srgbClr val="FF9900"/>
    <a:srgbClr val="1C225E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5" autoAdjust="0"/>
    <p:restoredTop sz="94622" autoAdjust="0"/>
  </p:normalViewPr>
  <p:slideViewPr>
    <p:cSldViewPr>
      <p:cViewPr varScale="1">
        <p:scale>
          <a:sx n="83" d="100"/>
          <a:sy n="83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&#38109;%20&#30740;&#31350;&#26694;&#26550;\&#30740;&#31350;&#26694;&#26550;\&#26694;&#26550;&#31867;\&#25968;&#2545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&#38109;%20&#30740;&#31350;&#26694;&#26550;\&#30740;&#31350;&#26694;&#26550;\&#26694;&#26550;&#31867;\&#25968;&#25454;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9810003\export\&#20027;&#35201;&#20135;&#21697;&#20986;&#21475;&#32047;&#35745;(1)(&#26376;)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9810003\export\&#20840;&#29699;&#37329;&#23646;&#20135;&#37327;&#21644;&#28040;&#36153;&#37327;(&#26376;)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&#38109;%20&#30740;&#31350;&#26694;&#26550;\&#30740;&#31350;&#26694;&#26550;\&#26694;&#26550;&#31867;\&#25968;&#25454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&#38109;%20&#30740;&#31350;&#26694;&#26550;\&#30740;&#31350;&#26694;&#26550;\&#26694;&#26550;&#31867;\&#25968;&#25454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&#38109;%20&#30740;&#31350;&#26694;&#26550;\&#30740;&#31350;&#26694;&#26550;\&#26694;&#26550;&#31867;\&#25968;&#25454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&#38109;%20&#30740;&#31350;&#26694;&#26550;\&#30740;&#31350;&#26694;&#26550;\&#26694;&#26550;&#31867;\&#25968;&#25454;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9810003\export\&#20027;&#35201;&#20135;&#21697;&#20135;&#37327;&#32047;&#35745;(&#26376;)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&#38109;%20&#30740;&#31350;&#26694;&#26550;\&#30740;&#31350;&#26694;&#26550;\&#26694;&#26550;&#31867;\&#25968;&#25454;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&#38109;%20&#30740;&#31350;&#26694;&#26550;\&#30740;&#31350;&#26694;&#26550;\&#26694;&#26550;&#31867;\&#25968;&#25454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&#38109;%20&#30740;&#31350;&#26694;&#26550;\&#30740;&#31350;&#26694;&#26550;\&#26694;&#26550;&#31867;\&#25968;&#25454;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4444444444444443"/>
                  <c:y val="2.77777777777777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444444444444467E-2"/>
                  <c:y val="1.388888888888888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1666666666666664E-2"/>
                  <c:y val="-2.7777777777777821E-2"/>
                </c:manualLayout>
              </c:layout>
              <c:spPr>
                <a:solidFill>
                  <a:srgbClr val="4BACC6">
                    <a:lumMod val="20000"/>
                    <a:lumOff val="80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8"/>
              <c:layout>
                <c:manualLayout>
                  <c:x val="-2.7777777777777779E-3"/>
                  <c:y val="-5.092592592592592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铝土矿!$O$4:$O$12</c:f>
              <c:strCache>
                <c:ptCount val="9"/>
                <c:pt idx="0">
                  <c:v>几内亚</c:v>
                </c:pt>
                <c:pt idx="1">
                  <c:v>澳大利亚</c:v>
                </c:pt>
                <c:pt idx="2">
                  <c:v>俄罗斯</c:v>
                </c:pt>
                <c:pt idx="3">
                  <c:v>巴西</c:v>
                </c:pt>
                <c:pt idx="4">
                  <c:v>越南</c:v>
                </c:pt>
                <c:pt idx="5">
                  <c:v>牙买加</c:v>
                </c:pt>
                <c:pt idx="6">
                  <c:v>印尼</c:v>
                </c:pt>
                <c:pt idx="7">
                  <c:v>中国</c:v>
                </c:pt>
                <c:pt idx="8">
                  <c:v>其他</c:v>
                </c:pt>
              </c:strCache>
            </c:strRef>
          </c:cat>
          <c:val>
            <c:numRef>
              <c:f>铝土矿!$P$4:$P$12</c:f>
              <c:numCache>
                <c:formatCode>0.0%</c:formatCode>
                <c:ptCount val="9"/>
                <c:pt idx="0">
                  <c:v>0.26428571428571429</c:v>
                </c:pt>
                <c:pt idx="1">
                  <c:v>0.22142857142857142</c:v>
                </c:pt>
                <c:pt idx="2">
                  <c:v>0.14571428571428571</c:v>
                </c:pt>
                <c:pt idx="3">
                  <c:v>9.285714285714286E-2</c:v>
                </c:pt>
                <c:pt idx="4">
                  <c:v>7.4999999999999997E-2</c:v>
                </c:pt>
                <c:pt idx="5">
                  <c:v>7.1428571428571425E-2</c:v>
                </c:pt>
                <c:pt idx="6">
                  <c:v>3.5714285714285712E-2</c:v>
                </c:pt>
                <c:pt idx="7">
                  <c:v>3.5000000000000003E-2</c:v>
                </c:pt>
                <c:pt idx="8">
                  <c:v>5.8571428571428608E-2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18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layout>
                <c:manualLayout>
                  <c:x val="-6.3888888888888939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0591355363984679E-2"/>
                  <c:y val="-4.25538865813272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49736590038312"/>
                      <c:h val="0.19457638988071929"/>
                    </c:manualLayout>
                  </c15:layout>
                </c:ext>
              </c:extLst>
            </c:dLbl>
            <c:spPr>
              <a:solidFill>
                <a:sysClr val="window" lastClr="FFFFFF">
                  <a:alpha val="0"/>
                </a:sys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电解铝消费格局!$E$2:$E$8</c:f>
              <c:strCache>
                <c:ptCount val="7"/>
                <c:pt idx="0">
                  <c:v>建筑</c:v>
                </c:pt>
                <c:pt idx="1">
                  <c:v>交运</c:v>
                </c:pt>
                <c:pt idx="2">
                  <c:v>通讯</c:v>
                </c:pt>
                <c:pt idx="3">
                  <c:v>包装</c:v>
                </c:pt>
                <c:pt idx="4">
                  <c:v>机械</c:v>
                </c:pt>
                <c:pt idx="5">
                  <c:v>耐用品</c:v>
                </c:pt>
                <c:pt idx="6">
                  <c:v>其他</c:v>
                </c:pt>
              </c:strCache>
            </c:strRef>
          </c:cat>
          <c:val>
            <c:numRef>
              <c:f>电解铝消费格局!$F$2:$F$8</c:f>
              <c:numCache>
                <c:formatCode>0%</c:formatCode>
                <c:ptCount val="7"/>
                <c:pt idx="0">
                  <c:v>0.33</c:v>
                </c:pt>
                <c:pt idx="1">
                  <c:v>0.12</c:v>
                </c:pt>
                <c:pt idx="2">
                  <c:v>0.12</c:v>
                </c:pt>
                <c:pt idx="3">
                  <c:v>0.1</c:v>
                </c:pt>
                <c:pt idx="4">
                  <c:v>0.08</c:v>
                </c:pt>
                <c:pt idx="5">
                  <c:v>0.09</c:v>
                </c:pt>
                <c:pt idx="6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铝材产量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yyyy;@</c:formatCode>
                <c:ptCount val="10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</c:numCache>
            </c:numRef>
          </c:cat>
          <c:val>
            <c:numRef>
              <c:f>Sheet1!$B$2:$B$11</c:f>
              <c:numCache>
                <c:formatCode>###,###,###,###,##0.0_ </c:formatCode>
                <c:ptCount val="10"/>
                <c:pt idx="0">
                  <c:v>1240.48</c:v>
                </c:pt>
                <c:pt idx="1">
                  <c:v>1477.31</c:v>
                </c:pt>
                <c:pt idx="2">
                  <c:v>1769.87</c:v>
                </c:pt>
                <c:pt idx="3">
                  <c:v>2237.5</c:v>
                </c:pt>
                <c:pt idx="4">
                  <c:v>2742.7</c:v>
                </c:pt>
                <c:pt idx="5">
                  <c:v>3073.5</c:v>
                </c:pt>
                <c:pt idx="6">
                  <c:v>3962.4184</c:v>
                </c:pt>
                <c:pt idx="7">
                  <c:v>4845.8</c:v>
                </c:pt>
                <c:pt idx="8">
                  <c:v>5236.3999999999996</c:v>
                </c:pt>
                <c:pt idx="9">
                  <c:v>5796.0874000000003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未锻造的铝及铝材出口量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yyyy;@</c:formatCode>
                <c:ptCount val="10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</c:numCache>
            </c:numRef>
          </c:cat>
          <c:val>
            <c:numRef>
              <c:f>Sheet1!$C$2:$C$11</c:f>
              <c:numCache>
                <c:formatCode>###,###,###,###,##0.0_ </c:formatCode>
                <c:ptCount val="10"/>
                <c:pt idx="0">
                  <c:v>239.8999</c:v>
                </c:pt>
                <c:pt idx="1">
                  <c:v>274</c:v>
                </c:pt>
                <c:pt idx="2">
                  <c:v>170</c:v>
                </c:pt>
                <c:pt idx="3">
                  <c:v>293</c:v>
                </c:pt>
                <c:pt idx="4">
                  <c:v>376</c:v>
                </c:pt>
                <c:pt idx="5">
                  <c:v>346</c:v>
                </c:pt>
                <c:pt idx="6">
                  <c:v>364</c:v>
                </c:pt>
                <c:pt idx="7">
                  <c:v>433.5384669</c:v>
                </c:pt>
                <c:pt idx="8">
                  <c:v>476.08034460000005</c:v>
                </c:pt>
                <c:pt idx="9">
                  <c:v>458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1041832"/>
        <c:axId val="39103908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出口占比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9"/>
              <c:layout>
                <c:manualLayout>
                  <c:x val="-7.3934386973180083E-2"/>
                  <c:y val="-6.8559511906084503E-2"/>
                </c:manualLayout>
              </c:layout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246647509578545E-2"/>
                      <c:h val="8.149389125114042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yyyy;@</c:formatCode>
                <c:ptCount val="10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</c:numCache>
            </c:numRef>
          </c:cat>
          <c:val>
            <c:numRef>
              <c:f>Sheet1!$D$2:$D$11</c:f>
              <c:numCache>
                <c:formatCode>0.0%</c:formatCode>
                <c:ptCount val="10"/>
                <c:pt idx="0">
                  <c:v>0.19339279956146008</c:v>
                </c:pt>
                <c:pt idx="1">
                  <c:v>0.18547224346954938</c:v>
                </c:pt>
                <c:pt idx="2">
                  <c:v>9.6052252425319382E-2</c:v>
                </c:pt>
                <c:pt idx="3">
                  <c:v>0.13094972067039107</c:v>
                </c:pt>
                <c:pt idx="4">
                  <c:v>0.13709118751595145</c:v>
                </c:pt>
                <c:pt idx="5">
                  <c:v>0.11257523995444932</c:v>
                </c:pt>
                <c:pt idx="6">
                  <c:v>9.1863090480298601E-2</c:v>
                </c:pt>
                <c:pt idx="7">
                  <c:v>8.9466851066903288E-2</c:v>
                </c:pt>
                <c:pt idx="8">
                  <c:v>9.0917489993125059E-2</c:v>
                </c:pt>
                <c:pt idx="9">
                  <c:v>7.9018822248953666E-2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043792"/>
        <c:axId val="391037520"/>
      </c:lineChart>
      <c:dateAx>
        <c:axId val="391041832"/>
        <c:scaling>
          <c:orientation val="minMax"/>
        </c:scaling>
        <c:delete val="0"/>
        <c:axPos val="b"/>
        <c:numFmt formatCode="yy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1039088"/>
        <c:crosses val="autoZero"/>
        <c:auto val="1"/>
        <c:lblOffset val="100"/>
        <c:baseTimeUnit val="years"/>
      </c:dateAx>
      <c:valAx>
        <c:axId val="391039088"/>
        <c:scaling>
          <c:orientation val="minMax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1041832"/>
        <c:crosses val="autoZero"/>
        <c:crossBetween val="between"/>
      </c:valAx>
      <c:valAx>
        <c:axId val="391037520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1043792"/>
        <c:crosses val="max"/>
        <c:crossBetween val="between"/>
      </c:valAx>
      <c:dateAx>
        <c:axId val="391043792"/>
        <c:scaling>
          <c:orientation val="minMax"/>
        </c:scaling>
        <c:delete val="1"/>
        <c:axPos val="b"/>
        <c:numFmt formatCode="yyyy;@" sourceLinked="1"/>
        <c:majorTickMark val="out"/>
        <c:minorTickMark val="none"/>
        <c:tickLblPos val="nextTo"/>
        <c:crossAx val="391037520"/>
        <c:crosses val="autoZero"/>
        <c:auto val="1"/>
        <c:lblOffset val="100"/>
        <c:baseTimeUnit val="year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WBMS:供需平衡:铝:累计值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1"/>
          <c:cat>
            <c:numRef>
              <c:f>Sheet1!$A$2:$A$59</c:f>
              <c:numCache>
                <c:formatCode>yyyy\-mm;@</c:formatCode>
                <c:ptCount val="58"/>
                <c:pt idx="0">
                  <c:v>41305</c:v>
                </c:pt>
                <c:pt idx="1">
                  <c:v>41333</c:v>
                </c:pt>
                <c:pt idx="2">
                  <c:v>41364</c:v>
                </c:pt>
                <c:pt idx="3">
                  <c:v>41394</c:v>
                </c:pt>
                <c:pt idx="4">
                  <c:v>41425</c:v>
                </c:pt>
                <c:pt idx="5">
                  <c:v>41455</c:v>
                </c:pt>
                <c:pt idx="6">
                  <c:v>41486</c:v>
                </c:pt>
                <c:pt idx="7">
                  <c:v>41517</c:v>
                </c:pt>
                <c:pt idx="8">
                  <c:v>41547</c:v>
                </c:pt>
                <c:pt idx="9">
                  <c:v>41578</c:v>
                </c:pt>
                <c:pt idx="10">
                  <c:v>41608</c:v>
                </c:pt>
                <c:pt idx="11">
                  <c:v>41639</c:v>
                </c:pt>
                <c:pt idx="12">
                  <c:v>41670</c:v>
                </c:pt>
                <c:pt idx="13">
                  <c:v>41698</c:v>
                </c:pt>
                <c:pt idx="14">
                  <c:v>41729</c:v>
                </c:pt>
                <c:pt idx="15">
                  <c:v>41759</c:v>
                </c:pt>
                <c:pt idx="16">
                  <c:v>41790</c:v>
                </c:pt>
                <c:pt idx="17">
                  <c:v>41820</c:v>
                </c:pt>
                <c:pt idx="18">
                  <c:v>41851</c:v>
                </c:pt>
                <c:pt idx="19">
                  <c:v>41882</c:v>
                </c:pt>
                <c:pt idx="20">
                  <c:v>41912</c:v>
                </c:pt>
                <c:pt idx="21">
                  <c:v>41943</c:v>
                </c:pt>
                <c:pt idx="22">
                  <c:v>41973</c:v>
                </c:pt>
                <c:pt idx="23">
                  <c:v>42004</c:v>
                </c:pt>
                <c:pt idx="24">
                  <c:v>42035</c:v>
                </c:pt>
                <c:pt idx="25">
                  <c:v>42063</c:v>
                </c:pt>
                <c:pt idx="26">
                  <c:v>42094</c:v>
                </c:pt>
                <c:pt idx="27">
                  <c:v>42124</c:v>
                </c:pt>
                <c:pt idx="28">
                  <c:v>42155</c:v>
                </c:pt>
                <c:pt idx="29">
                  <c:v>42185</c:v>
                </c:pt>
                <c:pt idx="30">
                  <c:v>42216</c:v>
                </c:pt>
                <c:pt idx="31">
                  <c:v>42247</c:v>
                </c:pt>
                <c:pt idx="32">
                  <c:v>42277</c:v>
                </c:pt>
                <c:pt idx="33">
                  <c:v>42308</c:v>
                </c:pt>
                <c:pt idx="34">
                  <c:v>42338</c:v>
                </c:pt>
                <c:pt idx="35">
                  <c:v>42369</c:v>
                </c:pt>
                <c:pt idx="36">
                  <c:v>42400</c:v>
                </c:pt>
                <c:pt idx="37">
                  <c:v>42429</c:v>
                </c:pt>
                <c:pt idx="38">
                  <c:v>42460</c:v>
                </c:pt>
                <c:pt idx="39">
                  <c:v>42490</c:v>
                </c:pt>
                <c:pt idx="40">
                  <c:v>42521</c:v>
                </c:pt>
                <c:pt idx="41">
                  <c:v>42551</c:v>
                </c:pt>
                <c:pt idx="42">
                  <c:v>42582</c:v>
                </c:pt>
                <c:pt idx="43">
                  <c:v>42613</c:v>
                </c:pt>
                <c:pt idx="44">
                  <c:v>42643</c:v>
                </c:pt>
                <c:pt idx="45">
                  <c:v>42674</c:v>
                </c:pt>
                <c:pt idx="46">
                  <c:v>42704</c:v>
                </c:pt>
                <c:pt idx="47">
                  <c:v>42735</c:v>
                </c:pt>
                <c:pt idx="48">
                  <c:v>42766</c:v>
                </c:pt>
                <c:pt idx="49">
                  <c:v>42794</c:v>
                </c:pt>
                <c:pt idx="50">
                  <c:v>42825</c:v>
                </c:pt>
                <c:pt idx="51">
                  <c:v>42855</c:v>
                </c:pt>
                <c:pt idx="52">
                  <c:v>42886</c:v>
                </c:pt>
                <c:pt idx="53">
                  <c:v>42916</c:v>
                </c:pt>
                <c:pt idx="54">
                  <c:v>42947</c:v>
                </c:pt>
              </c:numCache>
            </c:numRef>
          </c:cat>
          <c:val>
            <c:numRef>
              <c:f>Sheet1!$B$2:$B$59</c:f>
              <c:numCache>
                <c:formatCode>###,###,###,###,##0.00_ </c:formatCode>
                <c:ptCount val="58"/>
                <c:pt idx="0">
                  <c:v>21.46</c:v>
                </c:pt>
                <c:pt idx="1">
                  <c:v>31.71</c:v>
                </c:pt>
                <c:pt idx="2">
                  <c:v>37.65</c:v>
                </c:pt>
                <c:pt idx="3">
                  <c:v>42.3</c:v>
                </c:pt>
                <c:pt idx="4">
                  <c:v>38.75</c:v>
                </c:pt>
                <c:pt idx="7">
                  <c:v>71.8</c:v>
                </c:pt>
                <c:pt idx="8">
                  <c:v>123</c:v>
                </c:pt>
                <c:pt idx="9">
                  <c:v>108</c:v>
                </c:pt>
                <c:pt idx="10">
                  <c:v>122.4</c:v>
                </c:pt>
                <c:pt idx="11">
                  <c:v>56.9</c:v>
                </c:pt>
                <c:pt idx="13">
                  <c:v>21.9</c:v>
                </c:pt>
                <c:pt idx="14">
                  <c:v>-2.8</c:v>
                </c:pt>
                <c:pt idx="15">
                  <c:v>3.1</c:v>
                </c:pt>
                <c:pt idx="16">
                  <c:v>-9.9</c:v>
                </c:pt>
                <c:pt idx="17">
                  <c:v>-39.299999999999997</c:v>
                </c:pt>
                <c:pt idx="18">
                  <c:v>-36.799999999999997</c:v>
                </c:pt>
                <c:pt idx="19">
                  <c:v>-30.4</c:v>
                </c:pt>
                <c:pt idx="20">
                  <c:v>-52.1</c:v>
                </c:pt>
                <c:pt idx="21">
                  <c:v>-54.2</c:v>
                </c:pt>
                <c:pt idx="22">
                  <c:v>-72.900000000000006</c:v>
                </c:pt>
                <c:pt idx="23">
                  <c:v>-58.9</c:v>
                </c:pt>
                <c:pt idx="25">
                  <c:v>-2.9</c:v>
                </c:pt>
                <c:pt idx="26">
                  <c:v>-9.5</c:v>
                </c:pt>
                <c:pt idx="27">
                  <c:v>-28.3</c:v>
                </c:pt>
                <c:pt idx="28">
                  <c:v>-26.1</c:v>
                </c:pt>
                <c:pt idx="29">
                  <c:v>-38</c:v>
                </c:pt>
                <c:pt idx="30">
                  <c:v>-48.7</c:v>
                </c:pt>
                <c:pt idx="31">
                  <c:v>-25.7</c:v>
                </c:pt>
                <c:pt idx="32">
                  <c:v>-37</c:v>
                </c:pt>
                <c:pt idx="33">
                  <c:v>-27.9</c:v>
                </c:pt>
                <c:pt idx="34">
                  <c:v>-40.5</c:v>
                </c:pt>
                <c:pt idx="35">
                  <c:v>-65.900000000000006</c:v>
                </c:pt>
                <c:pt idx="37">
                  <c:v>0.95</c:v>
                </c:pt>
                <c:pt idx="38">
                  <c:v>4.8</c:v>
                </c:pt>
                <c:pt idx="39">
                  <c:v>-29.8</c:v>
                </c:pt>
                <c:pt idx="40">
                  <c:v>-40.799999999999997</c:v>
                </c:pt>
                <c:pt idx="41">
                  <c:v>-47.9</c:v>
                </c:pt>
                <c:pt idx="42">
                  <c:v>-51.3</c:v>
                </c:pt>
                <c:pt idx="43">
                  <c:v>-65.8</c:v>
                </c:pt>
                <c:pt idx="44">
                  <c:v>-80.599999999999994</c:v>
                </c:pt>
                <c:pt idx="45">
                  <c:v>-93.7</c:v>
                </c:pt>
                <c:pt idx="46">
                  <c:v>-97</c:v>
                </c:pt>
                <c:pt idx="47">
                  <c:v>-98.5</c:v>
                </c:pt>
                <c:pt idx="49">
                  <c:v>-10.1</c:v>
                </c:pt>
                <c:pt idx="50">
                  <c:v>-35.6</c:v>
                </c:pt>
                <c:pt idx="51">
                  <c:v>-68.3</c:v>
                </c:pt>
                <c:pt idx="52">
                  <c:v>-73.5</c:v>
                </c:pt>
                <c:pt idx="53">
                  <c:v>-107.4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3"/>
        <c:overlap val="-27"/>
        <c:axId val="387667496"/>
        <c:axId val="38766671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LME铝库存:月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Sheet1!$A$2:$A$59</c:f>
              <c:numCache>
                <c:formatCode>yyyy\-mm;@</c:formatCode>
                <c:ptCount val="58"/>
                <c:pt idx="0">
                  <c:v>41305</c:v>
                </c:pt>
                <c:pt idx="1">
                  <c:v>41333</c:v>
                </c:pt>
                <c:pt idx="2">
                  <c:v>41364</c:v>
                </c:pt>
                <c:pt idx="3">
                  <c:v>41394</c:v>
                </c:pt>
                <c:pt idx="4">
                  <c:v>41425</c:v>
                </c:pt>
                <c:pt idx="5">
                  <c:v>41455</c:v>
                </c:pt>
                <c:pt idx="6">
                  <c:v>41486</c:v>
                </c:pt>
                <c:pt idx="7">
                  <c:v>41517</c:v>
                </c:pt>
                <c:pt idx="8">
                  <c:v>41547</c:v>
                </c:pt>
                <c:pt idx="9">
                  <c:v>41578</c:v>
                </c:pt>
                <c:pt idx="10">
                  <c:v>41608</c:v>
                </c:pt>
                <c:pt idx="11">
                  <c:v>41639</c:v>
                </c:pt>
                <c:pt idx="12">
                  <c:v>41670</c:v>
                </c:pt>
                <c:pt idx="13">
                  <c:v>41698</c:v>
                </c:pt>
                <c:pt idx="14">
                  <c:v>41729</c:v>
                </c:pt>
                <c:pt idx="15">
                  <c:v>41759</c:v>
                </c:pt>
                <c:pt idx="16">
                  <c:v>41790</c:v>
                </c:pt>
                <c:pt idx="17">
                  <c:v>41820</c:v>
                </c:pt>
                <c:pt idx="18">
                  <c:v>41851</c:v>
                </c:pt>
                <c:pt idx="19">
                  <c:v>41882</c:v>
                </c:pt>
                <c:pt idx="20">
                  <c:v>41912</c:v>
                </c:pt>
                <c:pt idx="21">
                  <c:v>41943</c:v>
                </c:pt>
                <c:pt idx="22">
                  <c:v>41973</c:v>
                </c:pt>
                <c:pt idx="23">
                  <c:v>42004</c:v>
                </c:pt>
                <c:pt idx="24">
                  <c:v>42035</c:v>
                </c:pt>
                <c:pt idx="25">
                  <c:v>42063</c:v>
                </c:pt>
                <c:pt idx="26">
                  <c:v>42094</c:v>
                </c:pt>
                <c:pt idx="27">
                  <c:v>42124</c:v>
                </c:pt>
                <c:pt idx="28">
                  <c:v>42155</c:v>
                </c:pt>
                <c:pt idx="29">
                  <c:v>42185</c:v>
                </c:pt>
                <c:pt idx="30">
                  <c:v>42216</c:v>
                </c:pt>
                <c:pt idx="31">
                  <c:v>42247</c:v>
                </c:pt>
                <c:pt idx="32">
                  <c:v>42277</c:v>
                </c:pt>
                <c:pt idx="33">
                  <c:v>42308</c:v>
                </c:pt>
                <c:pt idx="34">
                  <c:v>42338</c:v>
                </c:pt>
                <c:pt idx="35">
                  <c:v>42369</c:v>
                </c:pt>
                <c:pt idx="36">
                  <c:v>42400</c:v>
                </c:pt>
                <c:pt idx="37">
                  <c:v>42429</c:v>
                </c:pt>
                <c:pt idx="38">
                  <c:v>42460</c:v>
                </c:pt>
                <c:pt idx="39">
                  <c:v>42490</c:v>
                </c:pt>
                <c:pt idx="40">
                  <c:v>42521</c:v>
                </c:pt>
                <c:pt idx="41">
                  <c:v>42551</c:v>
                </c:pt>
                <c:pt idx="42">
                  <c:v>42582</c:v>
                </c:pt>
                <c:pt idx="43">
                  <c:v>42613</c:v>
                </c:pt>
                <c:pt idx="44">
                  <c:v>42643</c:v>
                </c:pt>
                <c:pt idx="45">
                  <c:v>42674</c:v>
                </c:pt>
                <c:pt idx="46">
                  <c:v>42704</c:v>
                </c:pt>
                <c:pt idx="47">
                  <c:v>42735</c:v>
                </c:pt>
                <c:pt idx="48">
                  <c:v>42766</c:v>
                </c:pt>
                <c:pt idx="49">
                  <c:v>42794</c:v>
                </c:pt>
                <c:pt idx="50">
                  <c:v>42825</c:v>
                </c:pt>
                <c:pt idx="51">
                  <c:v>42855</c:v>
                </c:pt>
                <c:pt idx="52">
                  <c:v>42886</c:v>
                </c:pt>
                <c:pt idx="53">
                  <c:v>42916</c:v>
                </c:pt>
                <c:pt idx="54">
                  <c:v>42947</c:v>
                </c:pt>
              </c:numCache>
            </c:numRef>
          </c:cat>
          <c:val>
            <c:numRef>
              <c:f>Sheet1!$C$2:$C$59</c:f>
              <c:numCache>
                <c:formatCode>0.0</c:formatCode>
                <c:ptCount val="58"/>
                <c:pt idx="0">
                  <c:v>515.69749999999999</c:v>
                </c:pt>
                <c:pt idx="1">
                  <c:v>516.20500000000004</c:v>
                </c:pt>
                <c:pt idx="2">
                  <c:v>523.74</c:v>
                </c:pt>
                <c:pt idx="3">
                  <c:v>515.76250000000005</c:v>
                </c:pt>
                <c:pt idx="4">
                  <c:v>520.20000000000005</c:v>
                </c:pt>
                <c:pt idx="5">
                  <c:v>543.55999999999995</c:v>
                </c:pt>
                <c:pt idx="6">
                  <c:v>547.85249999999996</c:v>
                </c:pt>
                <c:pt idx="7">
                  <c:v>540.03499999999997</c:v>
                </c:pt>
                <c:pt idx="8">
                  <c:v>538.1</c:v>
                </c:pt>
                <c:pt idx="9">
                  <c:v>537.57249999999999</c:v>
                </c:pt>
                <c:pt idx="10">
                  <c:v>547.04250000000002</c:v>
                </c:pt>
                <c:pt idx="11">
                  <c:v>545.8075</c:v>
                </c:pt>
                <c:pt idx="12">
                  <c:v>542.35500000000002</c:v>
                </c:pt>
                <c:pt idx="13">
                  <c:v>531.13</c:v>
                </c:pt>
                <c:pt idx="14">
                  <c:v>538.19000000000005</c:v>
                </c:pt>
                <c:pt idx="15">
                  <c:v>535.29</c:v>
                </c:pt>
                <c:pt idx="16">
                  <c:v>519.4425</c:v>
                </c:pt>
                <c:pt idx="17">
                  <c:v>504.62</c:v>
                </c:pt>
                <c:pt idx="18">
                  <c:v>496.87</c:v>
                </c:pt>
                <c:pt idx="19">
                  <c:v>480.34249999999997</c:v>
                </c:pt>
                <c:pt idx="20">
                  <c:v>462.01749999999998</c:v>
                </c:pt>
                <c:pt idx="21">
                  <c:v>443.55250000000001</c:v>
                </c:pt>
                <c:pt idx="22">
                  <c:v>432.41750000000002</c:v>
                </c:pt>
                <c:pt idx="23">
                  <c:v>421.02749999999997</c:v>
                </c:pt>
                <c:pt idx="24">
                  <c:v>404.89</c:v>
                </c:pt>
                <c:pt idx="25">
                  <c:v>394.66500000000002</c:v>
                </c:pt>
                <c:pt idx="26">
                  <c:v>394.3725</c:v>
                </c:pt>
                <c:pt idx="27">
                  <c:v>382.23</c:v>
                </c:pt>
                <c:pt idx="28">
                  <c:v>373.35500000000002</c:v>
                </c:pt>
                <c:pt idx="29">
                  <c:v>358.2525</c:v>
                </c:pt>
                <c:pt idx="30">
                  <c:v>343.69749999999999</c:v>
                </c:pt>
                <c:pt idx="31">
                  <c:v>327.60750000000002</c:v>
                </c:pt>
                <c:pt idx="32">
                  <c:v>318.7</c:v>
                </c:pt>
                <c:pt idx="33">
                  <c:v>304.81</c:v>
                </c:pt>
                <c:pt idx="34">
                  <c:v>290.14749999999998</c:v>
                </c:pt>
                <c:pt idx="35">
                  <c:v>289.55250000000001</c:v>
                </c:pt>
                <c:pt idx="36">
                  <c:v>280.14499999999998</c:v>
                </c:pt>
                <c:pt idx="37">
                  <c:v>276.08249999999998</c:v>
                </c:pt>
                <c:pt idx="38">
                  <c:v>279.2</c:v>
                </c:pt>
                <c:pt idx="39">
                  <c:v>264.57249999999999</c:v>
                </c:pt>
                <c:pt idx="40">
                  <c:v>252.91</c:v>
                </c:pt>
                <c:pt idx="41">
                  <c:v>238.785</c:v>
                </c:pt>
                <c:pt idx="42">
                  <c:v>230.345</c:v>
                </c:pt>
                <c:pt idx="43">
                  <c:v>223.405</c:v>
                </c:pt>
                <c:pt idx="44">
                  <c:v>212.44</c:v>
                </c:pt>
                <c:pt idx="45">
                  <c:v>214.13</c:v>
                </c:pt>
                <c:pt idx="46">
                  <c:v>214.91499999999999</c:v>
                </c:pt>
                <c:pt idx="47">
                  <c:v>220.5925</c:v>
                </c:pt>
                <c:pt idx="48">
                  <c:v>226.88749999999999</c:v>
                </c:pt>
                <c:pt idx="49">
                  <c:v>220.09</c:v>
                </c:pt>
                <c:pt idx="50">
                  <c:v>188.64</c:v>
                </c:pt>
                <c:pt idx="51">
                  <c:v>164.53749999999999</c:v>
                </c:pt>
                <c:pt idx="52">
                  <c:v>147.39250000000001</c:v>
                </c:pt>
                <c:pt idx="53">
                  <c:v>141.16749999999999</c:v>
                </c:pt>
                <c:pt idx="54">
                  <c:v>135.41249999999999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761504"/>
        <c:axId val="571761896"/>
      </c:lineChart>
      <c:dateAx>
        <c:axId val="387667496"/>
        <c:scaling>
          <c:orientation val="minMax"/>
        </c:scaling>
        <c:delete val="0"/>
        <c:axPos val="b"/>
        <c:numFmt formatCode="yyyy\-mm;@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87666712"/>
        <c:crosses val="autoZero"/>
        <c:auto val="1"/>
        <c:lblOffset val="100"/>
        <c:baseTimeUnit val="months"/>
      </c:dateAx>
      <c:valAx>
        <c:axId val="387666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87667496"/>
        <c:crosses val="autoZero"/>
        <c:crossBetween val="between"/>
      </c:valAx>
      <c:valAx>
        <c:axId val="571761896"/>
        <c:scaling>
          <c:orientation val="minMax"/>
          <c:min val="10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71761504"/>
        <c:crosses val="max"/>
        <c:crossBetween val="between"/>
      </c:valAx>
      <c:dateAx>
        <c:axId val="571761504"/>
        <c:scaling>
          <c:orientation val="minMax"/>
        </c:scaling>
        <c:delete val="1"/>
        <c:axPos val="b"/>
        <c:numFmt formatCode="yyyy\-mm;@" sourceLinked="1"/>
        <c:majorTickMark val="out"/>
        <c:minorTickMark val="none"/>
        <c:tickLblPos val="nextTo"/>
        <c:crossAx val="57176189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5.798250672818147E-2"/>
                  <c:y val="-5.150040551500415E-2"/>
                </c:manualLayout>
              </c:layout>
              <c:spPr>
                <a:solidFill>
                  <a:srgbClr val="4BACC6">
                    <a:lumMod val="20000"/>
                    <a:lumOff val="80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铝土矿!$B$23:$B$29</c:f>
              <c:strCache>
                <c:ptCount val="7"/>
                <c:pt idx="0">
                  <c:v>澳大利亚</c:v>
                </c:pt>
                <c:pt idx="1">
                  <c:v>中国</c:v>
                </c:pt>
                <c:pt idx="2">
                  <c:v>巴西</c:v>
                </c:pt>
                <c:pt idx="3">
                  <c:v>印度</c:v>
                </c:pt>
                <c:pt idx="4">
                  <c:v>几内亚</c:v>
                </c:pt>
                <c:pt idx="5">
                  <c:v>俄罗斯</c:v>
                </c:pt>
                <c:pt idx="6">
                  <c:v>其他</c:v>
                </c:pt>
              </c:strCache>
            </c:strRef>
          </c:cat>
          <c:val>
            <c:numRef>
              <c:f>铝土矿!$D$23:$D$29</c:f>
              <c:numCache>
                <c:formatCode>0%</c:formatCode>
                <c:ptCount val="7"/>
                <c:pt idx="0">
                  <c:v>0.31297709923664124</c:v>
                </c:pt>
                <c:pt idx="1">
                  <c:v>0.24809160305343511</c:v>
                </c:pt>
                <c:pt idx="2">
                  <c:v>0.1316793893129771</c:v>
                </c:pt>
                <c:pt idx="3">
                  <c:v>9.5419847328244281E-2</c:v>
                </c:pt>
                <c:pt idx="4">
                  <c:v>7.5190839694656494E-2</c:v>
                </c:pt>
                <c:pt idx="5">
                  <c:v>6.793893129770992E-2</c:v>
                </c:pt>
                <c:pt idx="6">
                  <c:v>6.8702290076335881E-2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5944830917874395"/>
                  <c:y val="5.00124169209956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077536231884057"/>
                      <c:h val="0.2839255605586307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5111500057058084"/>
                  <c:y val="-7.77898075240594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850483091787436"/>
                      <c:h val="0.28392556055863072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铝土矿!$G$44:$G$45</c:f>
              <c:strCache>
                <c:ptCount val="2"/>
                <c:pt idx="0">
                  <c:v>进口铝土矿（5177万吨）</c:v>
                </c:pt>
                <c:pt idx="1">
                  <c:v>自产铝土矿（6500万吨）</c:v>
                </c:pt>
              </c:strCache>
            </c:strRef>
          </c:cat>
          <c:val>
            <c:numRef>
              <c:f>铝土矿!$H$44:$H$45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1666666666666667"/>
                  <c:y val="1.85185185185185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666666666666691E-2"/>
                  <c:y val="1.388888888888888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2222222222222222"/>
                  <c:y val="7.279052327519154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7777777777777807E-2"/>
                  <c:y val="-0.135206790748740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铝土矿!$G$56:$G$62</c:f>
              <c:strCache>
                <c:ptCount val="7"/>
                <c:pt idx="0">
                  <c:v>几内亚</c:v>
                </c:pt>
                <c:pt idx="1">
                  <c:v>澳大利亚</c:v>
                </c:pt>
                <c:pt idx="2">
                  <c:v>马来西亚</c:v>
                </c:pt>
                <c:pt idx="3">
                  <c:v>印度</c:v>
                </c:pt>
                <c:pt idx="4">
                  <c:v>巴西</c:v>
                </c:pt>
                <c:pt idx="5">
                  <c:v>所罗门</c:v>
                </c:pt>
                <c:pt idx="6">
                  <c:v>其他</c:v>
                </c:pt>
              </c:strCache>
            </c:strRef>
          </c:cat>
          <c:val>
            <c:numRef>
              <c:f>铝土矿!$H$56:$H$62</c:f>
              <c:numCache>
                <c:formatCode>0.00%</c:formatCode>
                <c:ptCount val="7"/>
                <c:pt idx="0">
                  <c:v>0.38100000000000001</c:v>
                </c:pt>
                <c:pt idx="1">
                  <c:v>0.36399999999999999</c:v>
                </c:pt>
                <c:pt idx="2">
                  <c:v>0.106</c:v>
                </c:pt>
                <c:pt idx="3">
                  <c:v>5.1999999999999998E-2</c:v>
                </c:pt>
                <c:pt idx="4">
                  <c:v>4.2999999999999997E-2</c:v>
                </c:pt>
                <c:pt idx="5" formatCode="0%">
                  <c:v>0.02</c:v>
                </c:pt>
                <c:pt idx="6">
                  <c:v>3.3999999999999919E-2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1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4.2576628352490424E-2"/>
                  <c:y val="5.1635083884649666E-3"/>
                </c:manualLayout>
              </c:layout>
              <c:spPr>
                <a:solidFill>
                  <a:srgbClr val="F79646">
                    <a:lumMod val="20000"/>
                    <a:lumOff val="80000"/>
                  </a:srgbClr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132962164750958"/>
                      <c:h val="0.14705915835626418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国内氧化铝平衡表!$B$34:$B$38</c:f>
              <c:strCache>
                <c:ptCount val="5"/>
                <c:pt idx="0">
                  <c:v>中国</c:v>
                </c:pt>
                <c:pt idx="1">
                  <c:v>澳大利亚</c:v>
                </c:pt>
                <c:pt idx="2">
                  <c:v>巴西</c:v>
                </c:pt>
                <c:pt idx="3">
                  <c:v>印度</c:v>
                </c:pt>
                <c:pt idx="4">
                  <c:v>其他</c:v>
                </c:pt>
              </c:strCache>
            </c:strRef>
          </c:cat>
          <c:val>
            <c:numRef>
              <c:f>国内氧化铝平衡表!$D$34:$D$38</c:f>
              <c:numCache>
                <c:formatCode>0%</c:formatCode>
                <c:ptCount val="5"/>
                <c:pt idx="0">
                  <c:v>0.49576271186440679</c:v>
                </c:pt>
                <c:pt idx="1">
                  <c:v>0.17542372881355933</c:v>
                </c:pt>
                <c:pt idx="2">
                  <c:v>9.152542372881356E-2</c:v>
                </c:pt>
                <c:pt idx="3">
                  <c:v>4.9661016949152544E-2</c:v>
                </c:pt>
                <c:pt idx="4">
                  <c:v>0.18762711864406781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氧化铝产量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yyyy;@</c:formatCode>
                <c:ptCount val="10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</c:numCache>
            </c:numRef>
          </c:cat>
          <c:val>
            <c:numRef>
              <c:f>Sheet1!$B$2:$B$11</c:f>
              <c:numCache>
                <c:formatCode>###,###,###,###,##0.00_ </c:formatCode>
                <c:ptCount val="10"/>
                <c:pt idx="0">
                  <c:v>1950.79</c:v>
                </c:pt>
                <c:pt idx="1">
                  <c:v>2278.81</c:v>
                </c:pt>
                <c:pt idx="2">
                  <c:v>2382.62</c:v>
                </c:pt>
                <c:pt idx="3">
                  <c:v>2893.9</c:v>
                </c:pt>
                <c:pt idx="4">
                  <c:v>3417.2</c:v>
                </c:pt>
                <c:pt idx="5">
                  <c:v>3771.5</c:v>
                </c:pt>
                <c:pt idx="6">
                  <c:v>4437.5730999999996</c:v>
                </c:pt>
                <c:pt idx="7">
                  <c:v>4777.3</c:v>
                </c:pt>
                <c:pt idx="8">
                  <c:v>5897.9</c:v>
                </c:pt>
                <c:pt idx="9" formatCode="###,###,###,###,##0.0_ ">
                  <c:v>6090.7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氧化铝进口数量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yyyy;@</c:formatCode>
                <c:ptCount val="10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512.44709999999998</c:v>
                </c:pt>
                <c:pt idx="1">
                  <c:v>458.60070000000002</c:v>
                </c:pt>
                <c:pt idx="2">
                  <c:v>514.07489999999996</c:v>
                </c:pt>
                <c:pt idx="3">
                  <c:v>431.2199</c:v>
                </c:pt>
                <c:pt idx="4">
                  <c:v>188.0463</c:v>
                </c:pt>
                <c:pt idx="5">
                  <c:v>501.89769999999999</c:v>
                </c:pt>
                <c:pt idx="6">
                  <c:v>383.09879999999998</c:v>
                </c:pt>
                <c:pt idx="7">
                  <c:v>527.64139999999998</c:v>
                </c:pt>
                <c:pt idx="8">
                  <c:v>465.3845</c:v>
                </c:pt>
                <c:pt idx="9" formatCode="0.0">
                  <c:v>302.62790000000001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4273312"/>
        <c:axId val="724272528"/>
      </c:barChart>
      <c:lineChart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进口占比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Sheet1!$A$2:$A$11</c:f>
              <c:numCache>
                <c:formatCode>yyyy;@</c:formatCode>
                <c:ptCount val="10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</c:numCache>
            </c:numRef>
          </c:cat>
          <c:val>
            <c:numRef>
              <c:f>Sheet1!$D$2:$D$11</c:f>
              <c:numCache>
                <c:formatCode>0%</c:formatCode>
                <c:ptCount val="10"/>
                <c:pt idx="0">
                  <c:v>0.20803807315178877</c:v>
                </c:pt>
                <c:pt idx="1">
                  <c:v>0.16753083488714354</c:v>
                </c:pt>
                <c:pt idx="2">
                  <c:v>0.1774694670122145</c:v>
                </c:pt>
                <c:pt idx="3">
                  <c:v>0.12968551900940473</c:v>
                </c:pt>
                <c:pt idx="4">
                  <c:v>5.2159071628476536E-2</c:v>
                </c:pt>
                <c:pt idx="5">
                  <c:v>0.11744699071654389</c:v>
                </c:pt>
                <c:pt idx="6">
                  <c:v>7.9470000851955935E-2</c:v>
                </c:pt>
                <c:pt idx="7">
                  <c:v>9.9462248536807588E-2</c:v>
                </c:pt>
                <c:pt idx="8">
                  <c:v>7.3135893892533013E-2</c:v>
                </c:pt>
                <c:pt idx="9">
                  <c:v>4.7334956807080081E-2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4267040"/>
        <c:axId val="724269784"/>
      </c:lineChart>
      <c:dateAx>
        <c:axId val="724273312"/>
        <c:scaling>
          <c:orientation val="minMax"/>
        </c:scaling>
        <c:delete val="0"/>
        <c:axPos val="b"/>
        <c:numFmt formatCode="yy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4272528"/>
        <c:crosses val="autoZero"/>
        <c:auto val="1"/>
        <c:lblOffset val="100"/>
        <c:baseTimeUnit val="years"/>
      </c:dateAx>
      <c:valAx>
        <c:axId val="724272528"/>
        <c:scaling>
          <c:orientation val="minMax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4273312"/>
        <c:crosses val="autoZero"/>
        <c:crossBetween val="between"/>
      </c:valAx>
      <c:valAx>
        <c:axId val="724269784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4267040"/>
        <c:crosses val="max"/>
        <c:crossBetween val="between"/>
      </c:valAx>
      <c:dateAx>
        <c:axId val="724267040"/>
        <c:scaling>
          <c:orientation val="minMax"/>
        </c:scaling>
        <c:delete val="1"/>
        <c:axPos val="b"/>
        <c:numFmt formatCode="yyyy;@" sourceLinked="1"/>
        <c:majorTickMark val="out"/>
        <c:minorTickMark val="none"/>
        <c:tickLblPos val="nextTo"/>
        <c:crossAx val="724269784"/>
        <c:crosses val="autoZero"/>
        <c:auto val="1"/>
        <c:lblOffset val="100"/>
        <c:baseTimeUnit val="year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gradFill>
                <a:gsLst>
                  <a:gs pos="100000">
                    <a:schemeClr val="accent5">
                      <a:lumMod val="6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gradFill>
                <a:gsLst>
                  <a:gs pos="100000">
                    <a:schemeClr val="accent6">
                      <a:lumMod val="6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spPr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12026483870735"/>
                      <c:h val="0.1497416215029456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8.3333333333333332E-3"/>
                  <c:y val="3.703703703703703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666666666666668E-2"/>
                  <c:y val="2.777777777777777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00000000000001E-2"/>
                  <c:y val="2.777777777777777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999890638670173E-2"/>
                  <c:y val="1.38890711577719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34711286089237"/>
                      <c:h val="7.2615923009623787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0.05"/>
                  <c:y val="-2.777777777777782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5462668816039986E-17"/>
                  <c:y val="-4.629629629629633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1111111111111112E-2"/>
                  <c:y val="-9.72222222222222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888888888888888E-2"/>
                  <c:y val="-2.31481481481481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原铝!$F$24:$F$35</c:f>
              <c:strCache>
                <c:ptCount val="12"/>
                <c:pt idx="0">
                  <c:v>中国</c:v>
                </c:pt>
                <c:pt idx="1">
                  <c:v>俄罗斯</c:v>
                </c:pt>
                <c:pt idx="2">
                  <c:v>加拿大</c:v>
                </c:pt>
                <c:pt idx="3">
                  <c:v>印度</c:v>
                </c:pt>
                <c:pt idx="4">
                  <c:v>阿联酋</c:v>
                </c:pt>
                <c:pt idx="5">
                  <c:v>澳大利亚</c:v>
                </c:pt>
                <c:pt idx="6">
                  <c:v>挪威</c:v>
                </c:pt>
                <c:pt idx="7">
                  <c:v>其他亚洲地区</c:v>
                </c:pt>
                <c:pt idx="8">
                  <c:v>巴林岛</c:v>
                </c:pt>
                <c:pt idx="9">
                  <c:v>冰岛</c:v>
                </c:pt>
                <c:pt idx="10">
                  <c:v>美国</c:v>
                </c:pt>
                <c:pt idx="11">
                  <c:v>其他</c:v>
                </c:pt>
              </c:strCache>
            </c:strRef>
          </c:cat>
          <c:val>
            <c:numRef>
              <c:f>原铝!$G$24:$G$35</c:f>
              <c:numCache>
                <c:formatCode>0%</c:formatCode>
                <c:ptCount val="12"/>
                <c:pt idx="0">
                  <c:v>0.54</c:v>
                </c:pt>
                <c:pt idx="1">
                  <c:v>0.06</c:v>
                </c:pt>
                <c:pt idx="2">
                  <c:v>0.05</c:v>
                </c:pt>
                <c:pt idx="3">
                  <c:v>0.05</c:v>
                </c:pt>
                <c:pt idx="4">
                  <c:v>0.04</c:v>
                </c:pt>
                <c:pt idx="5">
                  <c:v>0.03</c:v>
                </c:pt>
                <c:pt idx="6">
                  <c:v>0.02</c:v>
                </c:pt>
                <c:pt idx="7">
                  <c:v>0.02</c:v>
                </c:pt>
                <c:pt idx="8">
                  <c:v>0.02</c:v>
                </c:pt>
                <c:pt idx="9">
                  <c:v>0.01</c:v>
                </c:pt>
                <c:pt idx="10">
                  <c:v>0.01</c:v>
                </c:pt>
                <c:pt idx="11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原铝!$B$1</c:f>
              <c:strCache>
                <c:ptCount val="1"/>
                <c:pt idx="0">
                  <c:v>中国原铝产量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原铝!$A$4:$A$13</c:f>
              <c:numCache>
                <c:formatCode>yyyy;@</c:formatCode>
                <c:ptCount val="10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</c:numCache>
            </c:numRef>
          </c:cat>
          <c:val>
            <c:numRef>
              <c:f>原铝!$B$4:$B$13</c:f>
              <c:numCache>
                <c:formatCode>General</c:formatCode>
                <c:ptCount val="10"/>
                <c:pt idx="0">
                  <c:v>1258.8</c:v>
                </c:pt>
                <c:pt idx="1">
                  <c:v>1310.5</c:v>
                </c:pt>
                <c:pt idx="2">
                  <c:v>1296.4000000000001</c:v>
                </c:pt>
                <c:pt idx="3">
                  <c:v>1613.1</c:v>
                </c:pt>
                <c:pt idx="4">
                  <c:v>2007.2</c:v>
                </c:pt>
                <c:pt idx="5">
                  <c:v>2353.4</c:v>
                </c:pt>
                <c:pt idx="6">
                  <c:v>2653.4</c:v>
                </c:pt>
                <c:pt idx="7">
                  <c:v>2831.7</c:v>
                </c:pt>
                <c:pt idx="8">
                  <c:v>3151.8</c:v>
                </c:pt>
                <c:pt idx="9">
                  <c:v>3164.1</c:v>
                </c:pt>
              </c:numCache>
            </c:numRef>
          </c:val>
        </c:ser>
        <c:ser>
          <c:idx val="1"/>
          <c:order val="1"/>
          <c:tx>
            <c:strRef>
              <c:f>原铝!$C$1</c:f>
              <c:strCache>
                <c:ptCount val="1"/>
                <c:pt idx="0">
                  <c:v>世界原铝产量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原铝!$A$4:$A$13</c:f>
              <c:numCache>
                <c:formatCode>yyyy;@</c:formatCode>
                <c:ptCount val="10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</c:numCache>
            </c:numRef>
          </c:cat>
          <c:val>
            <c:numRef>
              <c:f>原铝!$C$4:$C$13</c:f>
              <c:numCache>
                <c:formatCode>General</c:formatCode>
                <c:ptCount val="10"/>
                <c:pt idx="0">
                  <c:v>3813.2</c:v>
                </c:pt>
                <c:pt idx="1">
                  <c:v>3997.1</c:v>
                </c:pt>
                <c:pt idx="2">
                  <c:v>3770.6</c:v>
                </c:pt>
                <c:pt idx="3">
                  <c:v>4235.3</c:v>
                </c:pt>
                <c:pt idx="4">
                  <c:v>4627.5</c:v>
                </c:pt>
                <c:pt idx="5">
                  <c:v>4916.7</c:v>
                </c:pt>
                <c:pt idx="6">
                  <c:v>5229.1000000000004</c:v>
                </c:pt>
                <c:pt idx="7">
                  <c:v>5392.7</c:v>
                </c:pt>
                <c:pt idx="8">
                  <c:v>5773.6</c:v>
                </c:pt>
                <c:pt idx="9">
                  <c:v>5889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989272"/>
        <c:axId val="357990840"/>
      </c:barChart>
      <c:lineChart>
        <c:grouping val="standard"/>
        <c:varyColors val="0"/>
        <c:ser>
          <c:idx val="2"/>
          <c:order val="2"/>
          <c:tx>
            <c:strRef>
              <c:f>原铝!$D$1</c:f>
              <c:strCache>
                <c:ptCount val="1"/>
                <c:pt idx="0">
                  <c:v>中国占比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原铝!$A$4:$A$13</c:f>
              <c:numCache>
                <c:formatCode>yyyy;@</c:formatCode>
                <c:ptCount val="10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</c:numCache>
            </c:numRef>
          </c:cat>
          <c:val>
            <c:numRef>
              <c:f>原铝!$D$4:$D$13</c:f>
              <c:numCache>
                <c:formatCode>0.0%</c:formatCode>
                <c:ptCount val="10"/>
                <c:pt idx="0">
                  <c:v>0.33011643763767962</c:v>
                </c:pt>
                <c:pt idx="1">
                  <c:v>0.32786270045783195</c:v>
                </c:pt>
                <c:pt idx="2">
                  <c:v>0.34381796000636505</c:v>
                </c:pt>
                <c:pt idx="3">
                  <c:v>0.38087030434679953</c:v>
                </c:pt>
                <c:pt idx="4">
                  <c:v>0.43375472717450025</c:v>
                </c:pt>
                <c:pt idx="5">
                  <c:v>0.4786543820041898</c:v>
                </c:pt>
                <c:pt idx="6">
                  <c:v>0.50742957679141731</c:v>
                </c:pt>
                <c:pt idx="7">
                  <c:v>0.52509874459918038</c:v>
                </c:pt>
                <c:pt idx="8">
                  <c:v>0.54589857281418874</c:v>
                </c:pt>
                <c:pt idx="9">
                  <c:v>0.53728986245542532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7990448"/>
        <c:axId val="357994760"/>
      </c:lineChart>
      <c:dateAx>
        <c:axId val="357989272"/>
        <c:scaling>
          <c:orientation val="minMax"/>
        </c:scaling>
        <c:delete val="0"/>
        <c:axPos val="b"/>
        <c:numFmt formatCode="yy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57990840"/>
        <c:crosses val="autoZero"/>
        <c:auto val="1"/>
        <c:lblOffset val="100"/>
        <c:baseTimeUnit val="years"/>
      </c:dateAx>
      <c:valAx>
        <c:axId val="357990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57989272"/>
        <c:crosses val="autoZero"/>
        <c:crossBetween val="between"/>
      </c:valAx>
      <c:valAx>
        <c:axId val="357994760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57990448"/>
        <c:crosses val="max"/>
        <c:crossBetween val="between"/>
      </c:valAx>
      <c:dateAx>
        <c:axId val="357990448"/>
        <c:scaling>
          <c:orientation val="minMax"/>
        </c:scaling>
        <c:delete val="1"/>
        <c:axPos val="b"/>
        <c:numFmt formatCode="yyyy;@" sourceLinked="1"/>
        <c:majorTickMark val="out"/>
        <c:minorTickMark val="none"/>
        <c:tickLblPos val="nextTo"/>
        <c:crossAx val="357994760"/>
        <c:crosses val="autoZero"/>
        <c:auto val="1"/>
        <c:lblOffset val="100"/>
        <c:baseTimeUnit val="years"/>
      </c:date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3.0555555555555555E-2"/>
                  <c:y val="9.259259259259258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444444444444445E-2"/>
                  <c:y val="3.24074074074074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6111111111111108E-2"/>
                  <c:y val="4.16666666666666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电解铝消费格局!$A$2:$A$7</c:f>
              <c:strCache>
                <c:ptCount val="6"/>
                <c:pt idx="0">
                  <c:v>中国</c:v>
                </c:pt>
                <c:pt idx="1">
                  <c:v>美国</c:v>
                </c:pt>
                <c:pt idx="2">
                  <c:v>德国</c:v>
                </c:pt>
                <c:pt idx="3">
                  <c:v>印度</c:v>
                </c:pt>
                <c:pt idx="4">
                  <c:v>日本</c:v>
                </c:pt>
                <c:pt idx="5">
                  <c:v>其他</c:v>
                </c:pt>
              </c:strCache>
            </c:strRef>
          </c:cat>
          <c:val>
            <c:numRef>
              <c:f>电解铝消费格局!$B$2:$B$7</c:f>
              <c:numCache>
                <c:formatCode>0%</c:formatCode>
                <c:ptCount val="6"/>
                <c:pt idx="0">
                  <c:v>0.53</c:v>
                </c:pt>
                <c:pt idx="1">
                  <c:v>0.09</c:v>
                </c:pt>
                <c:pt idx="2">
                  <c:v>0.04</c:v>
                </c:pt>
                <c:pt idx="3">
                  <c:v>0.03</c:v>
                </c:pt>
                <c:pt idx="4">
                  <c:v>0.03</c:v>
                </c:pt>
                <c:pt idx="5">
                  <c:v>0.28000000000000003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0.05042</cdr:x>
      <cdr:y>0.03436</cdr:y>
    </cdr:from>
    <cdr:to>
      <cdr:x>0.14656</cdr:x>
      <cdr:y>0.99871</cdr:y>
    </cdr:to>
    <cdr:sp macro="" textlink="">
      <cdr:nvSpPr>
        <cdr:cNvPr id="2" name="文本框 16"/>
        <cdr:cNvSpPr txBox="1"/>
      </cdr:nvSpPr>
      <cdr:spPr>
        <a:xfrm xmlns:a="http://schemas.openxmlformats.org/drawingml/2006/main">
          <a:off x="209814" y="84743"/>
          <a:ext cx="400110" cy="237807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eaVert" wrap="square" rtlCol="0">
          <a:spAutoFit/>
        </a:bodyPr>
        <a:lstStyle xmlns:a="http://schemas.openxmlformats.org/drawingml/2006/main">
          <a:defPPr>
            <a:defRPr lang="zh-CN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9pPr>
        </a:lstStyle>
        <a:p xmlns:a="http://schemas.openxmlformats.org/drawingml/2006/main">
          <a:r>
            <a:rPr lang="en-US" altLang="zh-CN" sz="1400" dirty="0" smtClean="0"/>
            <a:t>2016</a:t>
          </a:r>
          <a:r>
            <a:rPr lang="zh-CN" altLang="en-US" sz="1400" dirty="0" smtClean="0"/>
            <a:t>年全球铝土矿产量分布</a:t>
          </a:r>
          <a:endParaRPr lang="zh-CN" altLang="en-US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0.86106</cdr:x>
      <cdr:y>0.05882</cdr:y>
    </cdr:from>
    <cdr:to>
      <cdr:x>0.9577</cdr:x>
      <cdr:y>0.97059</cdr:y>
    </cdr:to>
    <cdr:sp macro="" textlink="">
      <cdr:nvSpPr>
        <cdr:cNvPr id="2" name="文本框 16"/>
        <cdr:cNvSpPr txBox="1"/>
      </cdr:nvSpPr>
      <cdr:spPr>
        <a:xfrm xmlns:a="http://schemas.openxmlformats.org/drawingml/2006/main">
          <a:off x="3564779" y="144016"/>
          <a:ext cx="400110" cy="223224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eaVert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CN" sz="1400" dirty="0" smtClean="0"/>
            <a:t>2016</a:t>
          </a:r>
          <a:r>
            <a:rPr lang="zh-CN" altLang="en-US" sz="1400" dirty="0" smtClean="0"/>
            <a:t>年国内铝土矿来源构成</a:t>
          </a:r>
          <a:endParaRPr lang="zh-CN" altLang="en-US" sz="14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0.84731</cdr:x>
      <cdr:y>0.08824</cdr:y>
    </cdr:from>
    <cdr:to>
      <cdr:x>0.94395</cdr:x>
      <cdr:y>0.88235</cdr:y>
    </cdr:to>
    <cdr:sp macro="" textlink="">
      <cdr:nvSpPr>
        <cdr:cNvPr id="2" name="文本框 16"/>
        <cdr:cNvSpPr txBox="1"/>
      </cdr:nvSpPr>
      <cdr:spPr>
        <a:xfrm xmlns:a="http://schemas.openxmlformats.org/drawingml/2006/main">
          <a:off x="3507844" y="216024"/>
          <a:ext cx="400110" cy="19442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eaVert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CN" sz="1400" dirty="0" smtClean="0"/>
            <a:t>2017</a:t>
          </a:r>
          <a:r>
            <a:rPr lang="zh-CN" altLang="en-US" sz="1400" dirty="0" smtClean="0"/>
            <a:t>年上半年进口分布</a:t>
          </a:r>
          <a:endParaRPr lang="zh-CN" altLang="en-US" sz="14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0.06241</cdr:x>
      <cdr:y>0.03313</cdr:y>
    </cdr:from>
    <cdr:to>
      <cdr:x>0.15822</cdr:x>
      <cdr:y>1</cdr:y>
    </cdr:to>
    <cdr:sp macro="" textlink="">
      <cdr:nvSpPr>
        <cdr:cNvPr id="2" name="文本框 16"/>
        <cdr:cNvSpPr txBox="1"/>
      </cdr:nvSpPr>
      <cdr:spPr>
        <a:xfrm xmlns:a="http://schemas.openxmlformats.org/drawingml/2006/main">
          <a:off x="260614" y="81481"/>
          <a:ext cx="400110" cy="23780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eaVert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CN" sz="1400" dirty="0" smtClean="0"/>
            <a:t>2016</a:t>
          </a:r>
          <a:r>
            <a:rPr lang="zh-CN" altLang="en-US" sz="1400" dirty="0" smtClean="0"/>
            <a:t>年</a:t>
          </a:r>
          <a:r>
            <a:rPr lang="zh-CN" altLang="en-US" sz="1400" dirty="0" smtClean="0"/>
            <a:t>全球氧化铝产量分布</a:t>
          </a:r>
          <a:endParaRPr lang="zh-CN" altLang="en-US" sz="1400" dirty="0"/>
        </a:p>
      </cdr:txBody>
    </cdr:sp>
  </cdr:relSizeAnchor>
  <cdr:relSizeAnchor xmlns:cdr="http://schemas.openxmlformats.org/drawingml/2006/chartDrawing">
    <cdr:from>
      <cdr:x>0.66282</cdr:x>
      <cdr:y>0.85362</cdr:y>
    </cdr:from>
    <cdr:to>
      <cdr:x>1</cdr:x>
      <cdr:y>0.96624</cdr:y>
    </cdr:to>
    <cdr:sp macro="" textlink="">
      <cdr:nvSpPr>
        <cdr:cNvPr id="3" name="矩形 2"/>
        <cdr:cNvSpPr/>
      </cdr:nvSpPr>
      <cdr:spPr>
        <a:xfrm xmlns:a="http://schemas.openxmlformats.org/drawingml/2006/main">
          <a:off x="2732616" y="2099529"/>
          <a:ext cx="1390125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zh-CN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9pPr>
        </a:lstStyle>
        <a:p xmlns:a="http://schemas.openxmlformats.org/drawingml/2006/main">
          <a:r>
            <a:rPr lang="zh-CN" altLang="en-US" sz="1200" dirty="0" smtClean="0">
              <a:solidFill>
                <a:srgbClr val="FF0000"/>
              </a:solidFill>
            </a:rPr>
            <a:t>数据来源</a:t>
          </a:r>
          <a:r>
            <a:rPr lang="zh-CN" altLang="en-US" sz="1200" dirty="0" smtClean="0">
              <a:solidFill>
                <a:srgbClr val="FF0000"/>
              </a:solidFill>
            </a:rPr>
            <a:t>：</a:t>
          </a:r>
          <a:r>
            <a:rPr lang="en-US" altLang="zh-CN" sz="1200" dirty="0" smtClean="0">
              <a:solidFill>
                <a:srgbClr val="FF0000"/>
              </a:solidFill>
            </a:rPr>
            <a:t>USGS</a:t>
          </a:r>
          <a:endParaRPr lang="zh-CN" altLang="en-US" dirty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0.8851</cdr:x>
      <cdr:y>0.03998</cdr:y>
    </cdr:from>
    <cdr:to>
      <cdr:x>0.98157</cdr:x>
      <cdr:y>0.96336</cdr:y>
    </cdr:to>
    <cdr:sp macro="" textlink="">
      <cdr:nvSpPr>
        <cdr:cNvPr id="2" name="文本框 16"/>
        <cdr:cNvSpPr txBox="1"/>
      </cdr:nvSpPr>
      <cdr:spPr>
        <a:xfrm xmlns:a="http://schemas.openxmlformats.org/drawingml/2006/main">
          <a:off x="3670872" y="98339"/>
          <a:ext cx="400110" cy="227110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eaVert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CN" sz="1400" dirty="0" smtClean="0"/>
            <a:t>2016</a:t>
          </a:r>
          <a:r>
            <a:rPr lang="zh-CN" altLang="en-US" sz="1400" dirty="0" smtClean="0"/>
            <a:t>年</a:t>
          </a:r>
          <a:r>
            <a:rPr lang="zh-CN" altLang="en-US" sz="1400" dirty="0" smtClean="0"/>
            <a:t>全球电解铝</a:t>
          </a:r>
          <a:r>
            <a:rPr lang="zh-CN" altLang="en-US" sz="1400" dirty="0" smtClean="0"/>
            <a:t>产量分布</a:t>
          </a:r>
          <a:endParaRPr lang="zh-CN" altLang="en-US" sz="14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0.8912</cdr:x>
      <cdr:y>0.05716</cdr:y>
    </cdr:from>
    <cdr:to>
      <cdr:x>0.98702</cdr:x>
      <cdr:y>1</cdr:y>
    </cdr:to>
    <cdr:sp macro="" textlink="">
      <cdr:nvSpPr>
        <cdr:cNvPr id="2" name="文本框 16"/>
        <cdr:cNvSpPr txBox="1"/>
      </cdr:nvSpPr>
      <cdr:spPr>
        <a:xfrm xmlns:a="http://schemas.openxmlformats.org/drawingml/2006/main">
          <a:off x="3721672" y="137677"/>
          <a:ext cx="400110" cy="227110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eaVert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CN" sz="1400" dirty="0" smtClean="0"/>
            <a:t>2016</a:t>
          </a:r>
          <a:r>
            <a:rPr lang="zh-CN" altLang="en-US" sz="1400" dirty="0" smtClean="0"/>
            <a:t>年</a:t>
          </a:r>
          <a:r>
            <a:rPr lang="zh-CN" altLang="en-US" sz="1400" dirty="0" smtClean="0"/>
            <a:t>全球主要国家消费</a:t>
          </a:r>
          <a:endParaRPr lang="zh-CN" altLang="en-US" sz="1400" dirty="0"/>
        </a:p>
      </cdr:txBody>
    </cdr:sp>
  </cdr:relSizeAnchor>
  <cdr:relSizeAnchor xmlns:cdr="http://schemas.openxmlformats.org/drawingml/2006/chartDrawing">
    <cdr:from>
      <cdr:x>0.65291</cdr:x>
      <cdr:y>0.89459</cdr:y>
    </cdr:from>
    <cdr:to>
      <cdr:x>1</cdr:x>
      <cdr:y>1</cdr:y>
    </cdr:to>
    <cdr:sp macro="" textlink="">
      <cdr:nvSpPr>
        <cdr:cNvPr id="3" name="矩形 2"/>
        <cdr:cNvSpPr/>
      </cdr:nvSpPr>
      <cdr:spPr>
        <a:xfrm xmlns:a="http://schemas.openxmlformats.org/drawingml/2006/main">
          <a:off x="2726564" y="2154870"/>
          <a:ext cx="1449436" cy="2539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zh-CN" altLang="en-US" sz="1050" dirty="0" smtClean="0">
              <a:solidFill>
                <a:srgbClr val="FF0000"/>
              </a:solidFill>
            </a:rPr>
            <a:t>数据来源：</a:t>
          </a:r>
          <a:r>
            <a:rPr lang="en-US" altLang="zh-CN" sz="1050" dirty="0" smtClean="0">
              <a:solidFill>
                <a:srgbClr val="FF0000"/>
              </a:solidFill>
            </a:rPr>
            <a:t>CRU</a:t>
          </a:r>
          <a:r>
            <a:rPr lang="zh-CN" altLang="en-US" sz="1050" dirty="0" smtClean="0">
              <a:solidFill>
                <a:srgbClr val="FF0000"/>
              </a:solidFill>
            </a:rPr>
            <a:t>、</a:t>
          </a:r>
          <a:r>
            <a:rPr lang="en-US" altLang="zh-CN" sz="1050" dirty="0" smtClean="0">
              <a:solidFill>
                <a:srgbClr val="FF0000"/>
              </a:solidFill>
            </a:rPr>
            <a:t>IAI</a:t>
          </a:r>
          <a:endParaRPr lang="zh-CN" altLang="en-US" sz="1000" dirty="0">
            <a:solidFill>
              <a:srgbClr val="FF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0.90337</cdr:x>
      <cdr:y>0.04877</cdr:y>
    </cdr:from>
    <cdr:to>
      <cdr:x>0.99918</cdr:x>
      <cdr:y>1</cdr:y>
    </cdr:to>
    <cdr:sp macro="" textlink="">
      <cdr:nvSpPr>
        <cdr:cNvPr id="2" name="文本框 16"/>
        <cdr:cNvSpPr txBox="1"/>
      </cdr:nvSpPr>
      <cdr:spPr>
        <a:xfrm xmlns:a="http://schemas.openxmlformats.org/drawingml/2006/main">
          <a:off x="3772472" y="116452"/>
          <a:ext cx="400110" cy="227110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eaVert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zh-CN" altLang="en-US" sz="1400" dirty="0" smtClean="0"/>
            <a:t>全球下游行业铝消费占比</a:t>
          </a:r>
          <a:endParaRPr lang="zh-CN" altLang="en-US" sz="1400" dirty="0"/>
        </a:p>
      </cdr:txBody>
    </cdr:sp>
  </cdr:relSizeAnchor>
  <cdr:relSizeAnchor xmlns:cdr="http://schemas.openxmlformats.org/drawingml/2006/chartDrawing">
    <cdr:from>
      <cdr:x>0</cdr:x>
      <cdr:y>0.87936</cdr:y>
    </cdr:from>
    <cdr:to>
      <cdr:x>0.34709</cdr:x>
      <cdr:y>0.98571</cdr:y>
    </cdr:to>
    <cdr:sp macro="" textlink="">
      <cdr:nvSpPr>
        <cdr:cNvPr id="3" name="矩形 2"/>
        <cdr:cNvSpPr/>
      </cdr:nvSpPr>
      <cdr:spPr>
        <a:xfrm xmlns:a="http://schemas.openxmlformats.org/drawingml/2006/main">
          <a:off x="-48891" y="2099530"/>
          <a:ext cx="1449436" cy="2539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zh-CN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宋体" charset="-122"/>
              <a:cs typeface="+mn-cs"/>
            </a:defRPr>
          </a:lvl9pPr>
        </a:lstStyle>
        <a:p xmlns:a="http://schemas.openxmlformats.org/drawingml/2006/main">
          <a:r>
            <a:rPr lang="zh-CN" altLang="en-US" sz="1050" dirty="0" smtClean="0">
              <a:solidFill>
                <a:srgbClr val="FF0000"/>
              </a:solidFill>
            </a:rPr>
            <a:t>数据来源</a:t>
          </a:r>
          <a:r>
            <a:rPr lang="zh-CN" altLang="en-US" sz="1050" dirty="0" smtClean="0">
              <a:solidFill>
                <a:srgbClr val="FF0000"/>
              </a:solidFill>
            </a:rPr>
            <a:t>：</a:t>
          </a:r>
          <a:r>
            <a:rPr lang="en-US" altLang="zh-CN" sz="1050" dirty="0" smtClean="0">
              <a:solidFill>
                <a:srgbClr val="FF0000"/>
              </a:solidFill>
            </a:rPr>
            <a:t>CRU</a:t>
          </a:r>
          <a:r>
            <a:rPr lang="zh-CN" altLang="en-US" sz="1050" dirty="0" smtClean="0">
              <a:solidFill>
                <a:srgbClr val="FF0000"/>
              </a:solidFill>
            </a:rPr>
            <a:t>、</a:t>
          </a:r>
          <a:r>
            <a:rPr lang="en-US" altLang="zh-CN" sz="1050" dirty="0" smtClean="0">
              <a:solidFill>
                <a:srgbClr val="FF0000"/>
              </a:solidFill>
            </a:rPr>
            <a:t>IAI</a:t>
          </a:r>
          <a:endParaRPr lang="zh-CN" altLang="en-US" sz="1000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869F246-1CE2-4094-908C-592EE8A0FADB}" type="datetimeFigureOut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9BF3C85-4FFA-405E-91BD-AB3459BAE00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6034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CEC158C-08FA-46A7-BFBF-F9E27C4A9E28}" type="datetimeFigureOut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3305CF7-4BDA-4D68-86CE-7AB6CDAB6A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07542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预计耗时</a:t>
            </a:r>
            <a:r>
              <a:rPr lang="en-US" altLang="zh-CN" dirty="0" smtClean="0"/>
              <a:t>7-10</a:t>
            </a:r>
            <a:r>
              <a:rPr lang="zh-CN" altLang="en-US" dirty="0" smtClean="0"/>
              <a:t>分钟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305CF7-4BDA-4D68-86CE-7AB6CDAB6ABD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5673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预计耗时</a:t>
            </a:r>
            <a:r>
              <a:rPr lang="en-US" altLang="zh-CN" dirty="0" smtClean="0"/>
              <a:t>7-10</a:t>
            </a:r>
            <a:r>
              <a:rPr lang="zh-CN" altLang="en-US" dirty="0" smtClean="0"/>
              <a:t>分钟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305CF7-4BDA-4D68-86CE-7AB6CDAB6ABD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425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4565504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582004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424541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825157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461351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5630549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184632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4112533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氧化铝长单价格：上期所三月期铝结算价加权平均值的</a:t>
            </a:r>
            <a:r>
              <a:rPr lang="en-US" altLang="zh-CN" dirty="0" smtClean="0"/>
              <a:t>18.5%</a:t>
            </a: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456872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4106265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741076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469768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466393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218930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4067545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F5A2C-47B1-45B4-B972-A03F9963B667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 smtClean="0"/>
          </a:p>
        </p:txBody>
      </p:sp>
      <p:sp>
        <p:nvSpPr>
          <p:cNvPr id="25605" name="页脚占位符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41536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ED25E-2117-4240-95A0-03ABCC3B8171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EB929-17CC-4AD7-AE70-DF1F1F8114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32C5D-6D66-4A00-8F53-80F021451EF2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70C88-9772-484A-875E-1DEE433653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02314-8348-4E55-936A-D79D0C70D2AF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7CD9D-D7AB-48EA-8F13-884C072C08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>
          <a:xfrm>
            <a:off x="468312" y="692150"/>
            <a:ext cx="5471839" cy="649288"/>
          </a:xfrm>
        </p:spPr>
        <p:txBody>
          <a:bodyPr/>
          <a:lstStyle>
            <a:lvl1pPr marL="0" indent="0">
              <a:buNone/>
              <a:defRPr b="1">
                <a:latin typeface="楷体_GB2312" pitchFamily="49" charset="-122"/>
                <a:ea typeface="楷体_GB2312" pitchFamily="49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8" name="内容占位符 7"/>
          <p:cNvSpPr>
            <a:spLocks noGrp="1"/>
          </p:cNvSpPr>
          <p:nvPr>
            <p:ph sz="quarter" idx="14"/>
          </p:nvPr>
        </p:nvSpPr>
        <p:spPr>
          <a:xfrm>
            <a:off x="467544" y="1484784"/>
            <a:ext cx="7777163" cy="4465637"/>
          </a:xfrm>
        </p:spPr>
        <p:txBody>
          <a:bodyPr/>
          <a:lstStyle>
            <a:lvl1pPr marL="0" indent="0">
              <a:buNone/>
              <a:defRPr sz="2400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defRPr>
            </a:lvl1pPr>
            <a:lvl2pPr marL="742950" indent="-285750">
              <a:buFont typeface="Wingdings" pitchFamily="2" charset="2"/>
              <a:buChar char="l"/>
              <a:defRPr sz="1800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defRPr>
            </a:lvl2pPr>
            <a:lvl3pPr marL="1143000" indent="-228600">
              <a:buFont typeface="Wingdings" pitchFamily="2" charset="2"/>
              <a:buChar char="l"/>
              <a:defRPr sz="1800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defRPr>
            </a:lvl3pPr>
            <a:lvl4pPr marL="1600200" indent="-228600">
              <a:buFont typeface="Wingdings" pitchFamily="2" charset="2"/>
              <a:buChar char="l"/>
              <a:defRPr sz="1800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defRPr>
            </a:lvl4pPr>
            <a:lvl5pPr marL="2057400" indent="-228600">
              <a:buFont typeface="Wingdings" pitchFamily="2" charset="2"/>
              <a:buChar char="l"/>
              <a:defRPr sz="1800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1684B-39A9-4E4B-9E57-68DF78966DD9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93F89-8C55-4124-8E95-4BF35E04101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03D7A-4B2C-4E08-8B6B-5392B9F43755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B90A6-7836-4601-86E4-937A53DB8B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F20FF-7505-4AC3-8254-4DF7B60DBC76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A4DFF-D081-4BB8-B88F-208A6474FC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2C07-BC41-4BE0-AF55-235BD13756C2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49225-2AA5-4AF6-9C14-AD4E102728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7418-403F-4FF3-ABAB-6723E5E19FE1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26A2-4D73-44B8-8FB1-4EC8E71048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5C71F-9DF6-4007-819D-5F7E1840692D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98143-76A9-4647-B11E-2D2C7014AAC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8ABE1-AB03-4F3A-AC20-BE8DFB317B72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3969A-2E41-4878-9742-D60EC62F8B5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507DA-0F2B-4ACA-A267-26C511881BBD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BE1EC-1CFC-4B77-873D-EBB84235FB4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0F4C9-C553-4D73-971F-0C6DDAAA51CA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B9A1E-1A98-46F3-B0C2-E140FB1F8F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1E4DF5-C506-4C29-B4E4-D3D5CC468864}" type="datetime1">
              <a:rPr lang="zh-CN" altLang="en-US"/>
              <a:pPr>
                <a:defRPr/>
              </a:pPr>
              <a:t>2017/8/27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0A79A8A-5F4B-4A1E-9914-8809742312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E:\平面设计\品牌形象\ppt\20130715稿3\封面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607191" y="1772816"/>
            <a:ext cx="7929618" cy="825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3600" b="1" dirty="0">
                <a:solidFill>
                  <a:srgbClr val="1C225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供给</a:t>
            </a:r>
            <a:r>
              <a:rPr lang="zh-CN" altLang="en-US" sz="3600" b="1" dirty="0" smtClean="0">
                <a:solidFill>
                  <a:srgbClr val="1C225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侧改革对铝价影响几何？</a:t>
            </a:r>
            <a:endParaRPr lang="zh-CN" altLang="en-US" sz="2800" dirty="0">
              <a:solidFill>
                <a:srgbClr val="1C225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0" y="6429396"/>
            <a:ext cx="2520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1200" b="1" dirty="0">
                <a:solidFill>
                  <a:schemeClr val="bg1"/>
                </a:solidFill>
                <a:ea typeface="方正黑体简体" pitchFamily="1" charset="-122"/>
                <a:cs typeface="Arial" pitchFamily="34" charset="0"/>
              </a:rPr>
              <a:t>www.cindaqh.com</a:t>
            </a:r>
            <a:endParaRPr lang="zh-CN" altLang="en-US" sz="1200" b="1" dirty="0">
              <a:solidFill>
                <a:schemeClr val="bg1"/>
              </a:solidFill>
              <a:ea typeface="方正黑体简体" pitchFamily="1" charset="-122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3501008"/>
            <a:ext cx="216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有色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组  陈敏华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12858" y="4005064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2017/8/27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90962"/>
            <a:ext cx="6839991" cy="359379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3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全球电解铝供应短缺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68312" y="4365104"/>
            <a:ext cx="8208144" cy="1477328"/>
          </a:xfrm>
          <a:prstGeom prst="rect">
            <a:avLst/>
          </a:prstGeom>
          <a:ln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algn="l"/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2014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年以来，全球电解铝呈现供不应求局面。海外市场每年除了从国内进口超过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400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万吨的铝材外，还需消耗近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100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万吨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LME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库存。根据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WBMS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最新数据，截止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2017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年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月，全球电解铝供应累积缺口已经扩大至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107.4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万吨，随着国内电解铝供给侧改革以及日趋严厉的环保政策，将进一步加剧全球，尤其是海外市场电解铝供应紧张局面。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5364619"/>
              </p:ext>
            </p:extLst>
          </p:nvPr>
        </p:nvGraphicFramePr>
        <p:xfrm>
          <a:off x="468312" y="596081"/>
          <a:ext cx="8208144" cy="3697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208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>
            <a:spLocks noChangeArrowheads="1"/>
          </p:cNvSpPr>
          <p:nvPr/>
        </p:nvSpPr>
        <p:spPr bwMode="auto">
          <a:xfrm>
            <a:off x="1204913" y="2071042"/>
            <a:ext cx="601662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  1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2017713" y="2071042"/>
            <a:ext cx="4483100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铝基本介绍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1204913" y="2904480"/>
            <a:ext cx="601662" cy="41275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2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017713" y="2904480"/>
            <a:ext cx="4483100" cy="41275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供给侧改革梳理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1204913" y="3736330"/>
            <a:ext cx="601662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  3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017713" y="3736330"/>
            <a:ext cx="4483100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冬季环保限产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1" name="矩形 1"/>
          <p:cNvSpPr>
            <a:spLocks noChangeArrowheads="1"/>
          </p:cNvSpPr>
          <p:nvPr/>
        </p:nvSpPr>
        <p:spPr bwMode="auto">
          <a:xfrm>
            <a:off x="1204913" y="4568180"/>
            <a:ext cx="601662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  4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2" name="矩形 2"/>
          <p:cNvSpPr>
            <a:spLocks noChangeArrowheads="1"/>
          </p:cNvSpPr>
          <p:nvPr/>
        </p:nvSpPr>
        <p:spPr bwMode="auto">
          <a:xfrm>
            <a:off x="2017713" y="4568180"/>
            <a:ext cx="4483100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行情预判及操作建议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715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90962"/>
            <a:ext cx="6839991" cy="359379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2.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1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电解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铝供给侧改革思考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82592" y="1668687"/>
            <a:ext cx="1512168" cy="576064"/>
            <a:chOff x="782592" y="1668687"/>
            <a:chExt cx="1512168" cy="576064"/>
          </a:xfrm>
        </p:grpSpPr>
        <p:sp>
          <p:nvSpPr>
            <p:cNvPr id="8" name="矩形 7"/>
            <p:cNvSpPr/>
            <p:nvPr/>
          </p:nvSpPr>
          <p:spPr>
            <a:xfrm>
              <a:off x="782592" y="1668687"/>
              <a:ext cx="1512168" cy="576064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7" name="矩形 6"/>
            <p:cNvSpPr/>
            <p:nvPr/>
          </p:nvSpPr>
          <p:spPr>
            <a:xfrm>
              <a:off x="827584" y="1725886"/>
              <a:ext cx="14221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2400" b="1" dirty="0" smtClean="0">
                  <a:solidFill>
                    <a:schemeClr val="bg1"/>
                  </a:solidFill>
                </a:rPr>
                <a:t>为什么？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411760" y="3172589"/>
            <a:ext cx="1512168" cy="576064"/>
            <a:chOff x="3158856" y="2867745"/>
            <a:chExt cx="1512168" cy="576064"/>
          </a:xfrm>
        </p:grpSpPr>
        <p:sp>
          <p:nvSpPr>
            <p:cNvPr id="25" name="矩形 24"/>
            <p:cNvSpPr/>
            <p:nvPr/>
          </p:nvSpPr>
          <p:spPr>
            <a:xfrm>
              <a:off x="3158856" y="2867745"/>
              <a:ext cx="1512168" cy="576064"/>
            </a:xfrm>
            <a:prstGeom prst="rect">
              <a:avLst/>
            </a:prstGeom>
            <a:solidFill>
              <a:srgbClr val="BBD1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3203848" y="2924944"/>
              <a:ext cx="14221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2400" b="1" dirty="0" smtClean="0"/>
                <a:t>怎么改？</a:t>
              </a:r>
              <a:endParaRPr lang="zh-CN" altLang="en-US" sz="2400" b="1" dirty="0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860032" y="4653136"/>
            <a:ext cx="1512168" cy="576064"/>
            <a:chOff x="4743032" y="4235897"/>
            <a:chExt cx="1512168" cy="576064"/>
          </a:xfrm>
        </p:grpSpPr>
        <p:sp>
          <p:nvSpPr>
            <p:cNvPr id="34" name="矩形 33"/>
            <p:cNvSpPr/>
            <p:nvPr/>
          </p:nvSpPr>
          <p:spPr>
            <a:xfrm>
              <a:off x="4743032" y="4235897"/>
              <a:ext cx="1512168" cy="57606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35" name="矩形 34"/>
            <p:cNvSpPr/>
            <p:nvPr/>
          </p:nvSpPr>
          <p:spPr>
            <a:xfrm>
              <a:off x="4788024" y="4293096"/>
              <a:ext cx="14221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2400" b="1" dirty="0" smtClean="0">
                  <a:solidFill>
                    <a:schemeClr val="bg1"/>
                  </a:solidFill>
                </a:rPr>
                <a:t>何影响？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761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90962"/>
            <a:ext cx="6839991" cy="359379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2.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1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电解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铝供给侧改革思考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68312" y="859550"/>
            <a:ext cx="1512168" cy="576064"/>
            <a:chOff x="782592" y="1668687"/>
            <a:chExt cx="1512168" cy="576064"/>
          </a:xfrm>
        </p:grpSpPr>
        <p:sp>
          <p:nvSpPr>
            <p:cNvPr id="8" name="矩形 7"/>
            <p:cNvSpPr/>
            <p:nvPr/>
          </p:nvSpPr>
          <p:spPr>
            <a:xfrm>
              <a:off x="782592" y="1668687"/>
              <a:ext cx="1512168" cy="576064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7" name="矩形 6"/>
            <p:cNvSpPr/>
            <p:nvPr/>
          </p:nvSpPr>
          <p:spPr>
            <a:xfrm>
              <a:off x="827584" y="1725886"/>
              <a:ext cx="14221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2400" b="1" dirty="0" smtClean="0">
                  <a:solidFill>
                    <a:schemeClr val="bg1"/>
                  </a:solidFill>
                </a:rPr>
                <a:t>为什么？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468312" y="1844824"/>
            <a:ext cx="8208144" cy="923330"/>
          </a:xfrm>
          <a:prstGeom prst="rect">
            <a:avLst/>
          </a:prstGeom>
          <a:ln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marL="285750" indent="-28575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latin typeface="Arial" panose="020B0604020202020204" pitchFamily="34" charset="0"/>
                <a:ea typeface="宋体" panose="02010600030101010101" pitchFamily="2" charset="-122"/>
              </a:rPr>
              <a:t>火电污染。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吨铝耗电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135000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度，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2016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年的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3250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万吨产量意味着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4388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亿度电，占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2016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年总发电量的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7.32%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结构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上看国内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66%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为火电，且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70%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自备电厂，环保措施打折扣。</a:t>
            </a:r>
            <a:endParaRPr lang="en-US" altLang="zh-CN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8312" y="3231305"/>
            <a:ext cx="8208144" cy="923330"/>
          </a:xfrm>
          <a:prstGeom prst="rect">
            <a:avLst/>
          </a:prstGeom>
          <a:ln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marL="285750" indent="-28575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金融风险。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据国家统计局数据，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2016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年中国铝冶炼行业总资产接近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6300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亿人民币，资产负债率高达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80%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，预计各类银行贷款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3200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亿元以上。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2016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年以前，全行业利率水平较低，企业信用风险累积。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68312" y="4617786"/>
            <a:ext cx="8208144" cy="369332"/>
          </a:xfrm>
          <a:prstGeom prst="rect">
            <a:avLst/>
          </a:prstGeom>
          <a:ln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marL="285750" indent="-28575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latin typeface="Arial" panose="020B0604020202020204" pitchFamily="34" charset="0"/>
                <a:ea typeface="宋体" panose="02010600030101010101" pitchFamily="2" charset="-122"/>
              </a:rPr>
              <a:t>成本劣势产能无法自动出清，行业规模无序扩张。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542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90962"/>
            <a:ext cx="6839991" cy="359379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2.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1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电解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铝供给侧改革思考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8312" y="1566563"/>
            <a:ext cx="8208144" cy="1754326"/>
          </a:xfrm>
          <a:prstGeom prst="rect">
            <a:avLst/>
          </a:prstGeom>
          <a:ln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US" altLang="zh-CN" dirty="0"/>
              <a:t>4</a:t>
            </a:r>
            <a:r>
              <a:rPr lang="zh-CN" altLang="en-US" dirty="0"/>
              <a:t>月</a:t>
            </a:r>
            <a:r>
              <a:rPr lang="en-US" altLang="zh-CN" dirty="0"/>
              <a:t>12</a:t>
            </a:r>
            <a:r>
              <a:rPr lang="zh-CN" altLang="en-US" dirty="0"/>
              <a:t>日，国家发展改革委、工业和信息化部、国土资源部和环境保护部四部委联合发布</a:t>
            </a:r>
            <a:r>
              <a:rPr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《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清理整顿电解铝行业违法违规项目专项行动工作方案的通知</a:t>
            </a:r>
            <a:r>
              <a:rPr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》</a:t>
            </a:r>
            <a:r>
              <a:rPr lang="zh-CN" altLang="en-US" dirty="0"/>
              <a:t>（发改办产业（</a:t>
            </a:r>
            <a:r>
              <a:rPr lang="en-US" altLang="zh-CN" dirty="0"/>
              <a:t>2017</a:t>
            </a:r>
            <a:r>
              <a:rPr lang="zh-CN" altLang="en-US" dirty="0"/>
              <a:t>）</a:t>
            </a:r>
            <a:r>
              <a:rPr lang="en-US" altLang="zh-CN" dirty="0"/>
              <a:t>656</a:t>
            </a:r>
            <a:r>
              <a:rPr lang="zh-CN" altLang="en-US" dirty="0"/>
              <a:t>号文件，简称</a:t>
            </a:r>
            <a:r>
              <a:rPr lang="en-US" altLang="zh-CN" dirty="0"/>
              <a:t>656</a:t>
            </a:r>
            <a:r>
              <a:rPr lang="zh-CN" altLang="en-US" dirty="0"/>
              <a:t>号文</a:t>
            </a:r>
            <a:r>
              <a:rPr lang="zh-CN" altLang="en-US" dirty="0" smtClean="0"/>
              <a:t>）。</a:t>
            </a:r>
            <a:r>
              <a:rPr lang="en-US" altLang="zh-CN" dirty="0"/>
              <a:t>2013</a:t>
            </a:r>
            <a:r>
              <a:rPr lang="zh-CN" altLang="en-US" dirty="0"/>
              <a:t>年</a:t>
            </a:r>
            <a:r>
              <a:rPr lang="en-US" altLang="zh-CN" dirty="0"/>
              <a:t>5</a:t>
            </a:r>
            <a:r>
              <a:rPr lang="zh-CN" altLang="en-US" dirty="0"/>
              <a:t>月以后新建的违法违规项目以及未落实</a:t>
            </a:r>
            <a:r>
              <a:rPr lang="en-US" altLang="zh-CN" dirty="0"/>
              <a:t>1494</a:t>
            </a:r>
            <a:r>
              <a:rPr lang="zh-CN" altLang="en-US" dirty="0"/>
              <a:t>号文处理意见的项目是重点“关照对象”。本次清理整顿分为四个阶段，包括企业自查、地方核查、专项抽查和督促整改。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方案强调违规的在建产能立即停建，建成的立即停产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。</a:t>
            </a:r>
            <a:endParaRPr lang="en-US" altLang="zh-CN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186" y="3513781"/>
            <a:ext cx="4896902" cy="2031325"/>
          </a:xfrm>
          <a:prstGeom prst="rect">
            <a:avLst/>
          </a:prstGeom>
          <a:ln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zh-CN" altLang="en-US" b="1" dirty="0" smtClean="0">
                <a:latin typeface="Arial" panose="020B0604020202020204" pitchFamily="34" charset="0"/>
                <a:ea typeface="宋体" panose="02010600030101010101" pitchFamily="2" charset="-122"/>
              </a:rPr>
              <a:t>政策依据：</a:t>
            </a:r>
            <a:endParaRPr lang="en-US" altLang="zh-CN" b="1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indent="-285750" algn="l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2017.3 《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铝行业规范条件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》 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工信部（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36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号文）。</a:t>
            </a:r>
            <a:endParaRPr lang="en-US" altLang="zh-CN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indent="-285750" algn="l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2013.10 《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关于化解产能严重过剩矛盾的指导意见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》 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国务院（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41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号文）；</a:t>
            </a:r>
            <a:endParaRPr lang="en-US" altLang="zh-CN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indent="-285750" algn="l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2015.6 《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对钢铁、电解铝、船舶行业违规项目清理意见的通知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》 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工信部（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1494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号文）。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68312" y="805609"/>
            <a:ext cx="1512168" cy="576064"/>
            <a:chOff x="3158856" y="2867745"/>
            <a:chExt cx="1512168" cy="576064"/>
          </a:xfrm>
        </p:grpSpPr>
        <p:sp>
          <p:nvSpPr>
            <p:cNvPr id="10" name="矩形 9"/>
            <p:cNvSpPr/>
            <p:nvPr/>
          </p:nvSpPr>
          <p:spPr>
            <a:xfrm>
              <a:off x="3158856" y="2867745"/>
              <a:ext cx="1512168" cy="576064"/>
            </a:xfrm>
            <a:prstGeom prst="rect">
              <a:avLst/>
            </a:prstGeom>
            <a:solidFill>
              <a:srgbClr val="BBD1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203848" y="2924944"/>
              <a:ext cx="14221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2400" b="1" dirty="0" smtClean="0"/>
                <a:t>怎么改？</a:t>
              </a:r>
              <a:endParaRPr lang="zh-CN" altLang="en-US" sz="2400" b="1" dirty="0"/>
            </a:p>
          </p:txBody>
        </p:sp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953" y="3435523"/>
            <a:ext cx="3743551" cy="218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2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90962"/>
            <a:ext cx="6839991" cy="359379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2.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1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电解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铝供给侧改革思考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8312" y="1566563"/>
            <a:ext cx="8208144" cy="1754326"/>
          </a:xfrm>
          <a:prstGeom prst="rect">
            <a:avLst/>
          </a:prstGeom>
          <a:ln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US" altLang="zh-CN" dirty="0"/>
              <a:t>4</a:t>
            </a:r>
            <a:r>
              <a:rPr lang="zh-CN" altLang="en-US" dirty="0"/>
              <a:t>月</a:t>
            </a:r>
            <a:r>
              <a:rPr lang="en-US" altLang="zh-CN" dirty="0"/>
              <a:t>12</a:t>
            </a:r>
            <a:r>
              <a:rPr lang="zh-CN" altLang="en-US" dirty="0"/>
              <a:t>日，国家发展改革委、工业和信息化部、国土资源部和环境保护部四部委联合发布</a:t>
            </a:r>
            <a:r>
              <a:rPr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《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清理整顿电解铝行业违法违规项目专项行动工作方案的通知</a:t>
            </a:r>
            <a:r>
              <a:rPr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》</a:t>
            </a:r>
            <a:r>
              <a:rPr lang="zh-CN" altLang="en-US" dirty="0"/>
              <a:t>（发改办产业（</a:t>
            </a:r>
            <a:r>
              <a:rPr lang="en-US" altLang="zh-CN" dirty="0"/>
              <a:t>2017</a:t>
            </a:r>
            <a:r>
              <a:rPr lang="zh-CN" altLang="en-US" dirty="0"/>
              <a:t>）</a:t>
            </a:r>
            <a:r>
              <a:rPr lang="en-US" altLang="zh-CN" dirty="0"/>
              <a:t>656</a:t>
            </a:r>
            <a:r>
              <a:rPr lang="zh-CN" altLang="en-US" dirty="0"/>
              <a:t>号文件，简称</a:t>
            </a:r>
            <a:r>
              <a:rPr lang="en-US" altLang="zh-CN" dirty="0"/>
              <a:t>656</a:t>
            </a:r>
            <a:r>
              <a:rPr lang="zh-CN" altLang="en-US" dirty="0"/>
              <a:t>号文</a:t>
            </a:r>
            <a:r>
              <a:rPr lang="zh-CN" altLang="en-US" dirty="0" smtClean="0"/>
              <a:t>）。</a:t>
            </a:r>
            <a:r>
              <a:rPr lang="en-US" altLang="zh-CN" dirty="0"/>
              <a:t>2013</a:t>
            </a:r>
            <a:r>
              <a:rPr lang="zh-CN" altLang="en-US" dirty="0"/>
              <a:t>年</a:t>
            </a:r>
            <a:r>
              <a:rPr lang="en-US" altLang="zh-CN" dirty="0"/>
              <a:t>5</a:t>
            </a:r>
            <a:r>
              <a:rPr lang="zh-CN" altLang="en-US" dirty="0"/>
              <a:t>月以后新建的违法违规项目以及未落实</a:t>
            </a:r>
            <a:r>
              <a:rPr lang="en-US" altLang="zh-CN" dirty="0"/>
              <a:t>1494</a:t>
            </a:r>
            <a:r>
              <a:rPr lang="zh-CN" altLang="en-US" dirty="0"/>
              <a:t>号文处理意见的项目是重点“关照对象”。本次清理整顿分为四个阶段，包括企业自查、地方核查、专项抽查和督促整改。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方案强调违规的在建产能立即停建，建成的立即停产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。</a:t>
            </a:r>
            <a:endParaRPr lang="en-US" altLang="zh-CN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186" y="3513781"/>
            <a:ext cx="8208144" cy="1477328"/>
          </a:xfrm>
          <a:prstGeom prst="rect">
            <a:avLst/>
          </a:prstGeom>
          <a:ln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zh-CN" altLang="en-US" b="1" dirty="0" smtClean="0">
                <a:latin typeface="Arial" panose="020B0604020202020204" pitchFamily="34" charset="0"/>
                <a:ea typeface="宋体" panose="02010600030101010101" pitchFamily="2" charset="-122"/>
              </a:rPr>
              <a:t>政策依据：</a:t>
            </a:r>
            <a:endParaRPr lang="en-US" altLang="zh-CN" b="1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indent="-285750" algn="l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2017.3 《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铝行业规范条件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》 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工信部（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36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号文）。</a:t>
            </a:r>
            <a:endParaRPr lang="en-US" altLang="zh-CN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indent="-285750" algn="l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2013.10 《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关于化解产能严重过剩矛盾的指导意见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》 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国务院（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41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号文）；</a:t>
            </a:r>
            <a:endParaRPr lang="en-US" altLang="zh-CN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indent="-285750" algn="l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2015.6 《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对钢铁、电解铝、船舶行业违规项目清理意见的通知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》 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工信部（</a:t>
            </a:r>
            <a:r>
              <a:rPr lang="en-US" altLang="zh-CN" dirty="0" smtClean="0">
                <a:latin typeface="Arial" panose="020B0604020202020204" pitchFamily="34" charset="0"/>
                <a:ea typeface="宋体" panose="02010600030101010101" pitchFamily="2" charset="-122"/>
              </a:rPr>
              <a:t>1494</a:t>
            </a:r>
            <a:r>
              <a:rPr lang="zh-CN" altLang="en-US" dirty="0" smtClean="0">
                <a:latin typeface="Arial" panose="020B0604020202020204" pitchFamily="34" charset="0"/>
                <a:ea typeface="宋体" panose="02010600030101010101" pitchFamily="2" charset="-122"/>
              </a:rPr>
              <a:t>号文）。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67186" y="729548"/>
            <a:ext cx="1512168" cy="576064"/>
            <a:chOff x="4743032" y="4235897"/>
            <a:chExt cx="1512168" cy="576064"/>
          </a:xfrm>
        </p:grpSpPr>
        <p:sp>
          <p:nvSpPr>
            <p:cNvPr id="13" name="矩形 12"/>
            <p:cNvSpPr/>
            <p:nvPr/>
          </p:nvSpPr>
          <p:spPr>
            <a:xfrm>
              <a:off x="4743032" y="4235897"/>
              <a:ext cx="1512168" cy="57606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14" name="矩形 13"/>
            <p:cNvSpPr/>
            <p:nvPr/>
          </p:nvSpPr>
          <p:spPr>
            <a:xfrm>
              <a:off x="4788024" y="4293096"/>
              <a:ext cx="14221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2400" b="1" dirty="0" smtClean="0">
                  <a:solidFill>
                    <a:schemeClr val="bg1"/>
                  </a:solidFill>
                </a:rPr>
                <a:t>何影响？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855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90962"/>
            <a:ext cx="6839991" cy="359379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2.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1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电解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铝供给侧改革思考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468312" y="764704"/>
            <a:ext cx="8208144" cy="1631216"/>
          </a:xfrm>
          <a:prstGeom prst="rect">
            <a:avLst/>
          </a:prstGeom>
          <a:ln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技术</a:t>
            </a:r>
            <a:r>
              <a:rPr lang="zh-CN" alt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分析：</a:t>
            </a:r>
            <a:r>
              <a:rPr lang="zh-CN" altLang="en-US" sz="2400" dirty="0" smtClean="0">
                <a:latin typeface="Arial" panose="020B0604020202020204" pitchFamily="34" charset="0"/>
                <a:ea typeface="宋体" panose="02010600030101010101" pitchFamily="2" charset="-122"/>
              </a:rPr>
              <a:t>是以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金融</a:t>
            </a:r>
            <a:r>
              <a:rPr lang="zh-CN" altLang="en-US" sz="2400" dirty="0" smtClean="0">
                <a:latin typeface="Arial" panose="020B0604020202020204" pitchFamily="34" charset="0"/>
                <a:ea typeface="宋体" panose="02010600030101010101" pitchFamily="2" charset="-122"/>
              </a:rPr>
              <a:t>市场</a:t>
            </a:r>
            <a:r>
              <a:rPr lang="zh-CN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过去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zh-CN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现在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24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市场行为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为分析对象</a:t>
            </a:r>
            <a:r>
              <a:rPr lang="zh-CN" altLang="en-US" sz="2400" dirty="0" smtClean="0">
                <a:latin typeface="Arial" panose="020B0604020202020204" pitchFamily="34" charset="0"/>
                <a:ea typeface="宋体" panose="02010600030101010101" pitchFamily="2" charset="-122"/>
              </a:rPr>
              <a:t>，应用</a:t>
            </a:r>
            <a:r>
              <a:rPr lang="zh-CN" altLang="en-US" sz="2400" dirty="0" smtClean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数学</a:t>
            </a:r>
            <a:r>
              <a:rPr lang="zh-CN" altLang="en-US" sz="24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和逻辑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的方法，探索出一些</a:t>
            </a:r>
            <a:r>
              <a:rPr lang="zh-CN" altLang="en-US" sz="24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典型变化规律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，并据此预测证券市场未来变化趋势的技术方法，是帮助投资者作出</a:t>
            </a:r>
            <a:r>
              <a:rPr lang="zh-CN" altLang="en-US" sz="24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买卖决策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和决定具体</a:t>
            </a:r>
            <a:r>
              <a:rPr lang="zh-CN" altLang="en-US" sz="24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买卖时机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的重要工具和手段</a:t>
            </a:r>
            <a:r>
              <a:rPr lang="zh-CN" altLang="en-US" sz="2400" dirty="0" smtClean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27584" y="3068960"/>
            <a:ext cx="3960440" cy="576064"/>
            <a:chOff x="482578" y="2984468"/>
            <a:chExt cx="3960440" cy="576064"/>
          </a:xfrm>
        </p:grpSpPr>
        <p:sp>
          <p:nvSpPr>
            <p:cNvPr id="8" name="矩形 7"/>
            <p:cNvSpPr/>
            <p:nvPr/>
          </p:nvSpPr>
          <p:spPr>
            <a:xfrm>
              <a:off x="482578" y="2984468"/>
              <a:ext cx="3960440" cy="576064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7" name="矩形 6"/>
            <p:cNvSpPr/>
            <p:nvPr/>
          </p:nvSpPr>
          <p:spPr>
            <a:xfrm>
              <a:off x="572263" y="3072445"/>
              <a:ext cx="314861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zh-CN" sz="2000" b="1" dirty="0" smtClean="0">
                  <a:solidFill>
                    <a:schemeClr val="bg1"/>
                  </a:solidFill>
                </a:rPr>
                <a:t>1</a:t>
              </a:r>
              <a:r>
                <a:rPr lang="zh-CN" altLang="en-US" sz="2000" b="1" dirty="0" smtClean="0">
                  <a:solidFill>
                    <a:schemeClr val="bg1"/>
                  </a:solidFill>
                </a:rPr>
                <a:t>、市场行为涵盖一切信息</a:t>
              </a:r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27584" y="4039162"/>
            <a:ext cx="3960440" cy="576064"/>
            <a:chOff x="482578" y="2984468"/>
            <a:chExt cx="3960440" cy="576064"/>
          </a:xfrm>
        </p:grpSpPr>
        <p:sp>
          <p:nvSpPr>
            <p:cNvPr id="16" name="矩形 15"/>
            <p:cNvSpPr/>
            <p:nvPr/>
          </p:nvSpPr>
          <p:spPr>
            <a:xfrm>
              <a:off x="482578" y="2984468"/>
              <a:ext cx="3960440" cy="576064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>
            <a:xfrm>
              <a:off x="572263" y="3072445"/>
              <a:ext cx="328006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2000" b="1" dirty="0">
                  <a:solidFill>
                    <a:schemeClr val="bg1"/>
                  </a:solidFill>
                </a:rPr>
                <a:t>2</a:t>
              </a:r>
              <a:r>
                <a:rPr lang="zh-CN" altLang="en-US" sz="2000" b="1" dirty="0">
                  <a:solidFill>
                    <a:schemeClr val="bg1"/>
                  </a:solidFill>
                </a:rPr>
                <a:t>、价格沿趋势移动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27584" y="5009364"/>
            <a:ext cx="3960440" cy="576064"/>
            <a:chOff x="482578" y="2984468"/>
            <a:chExt cx="3960440" cy="576064"/>
          </a:xfrm>
        </p:grpSpPr>
        <p:sp>
          <p:nvSpPr>
            <p:cNvPr id="20" name="矩形 19"/>
            <p:cNvSpPr/>
            <p:nvPr/>
          </p:nvSpPr>
          <p:spPr>
            <a:xfrm>
              <a:off x="482578" y="2984468"/>
              <a:ext cx="3960440" cy="576064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572263" y="3072445"/>
              <a:ext cx="186621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zh-CN" sz="2000" b="1" dirty="0">
                  <a:solidFill>
                    <a:schemeClr val="bg1"/>
                  </a:solidFill>
                </a:rPr>
                <a:t>3</a:t>
              </a:r>
              <a:r>
                <a:rPr lang="zh-CN" altLang="en-US" sz="2000" b="1" dirty="0">
                  <a:solidFill>
                    <a:schemeClr val="bg1"/>
                  </a:solidFill>
                </a:rPr>
                <a:t>、历史会重演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156176" y="2852936"/>
            <a:ext cx="1296144" cy="3127201"/>
            <a:chOff x="6300192" y="3068960"/>
            <a:chExt cx="1296144" cy="3127201"/>
          </a:xfrm>
        </p:grpSpPr>
        <p:sp>
          <p:nvSpPr>
            <p:cNvPr id="14" name="圆角矩形 13"/>
            <p:cNvSpPr/>
            <p:nvPr/>
          </p:nvSpPr>
          <p:spPr>
            <a:xfrm>
              <a:off x="6300192" y="3068960"/>
              <a:ext cx="1296144" cy="576064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6597241" y="3157499"/>
              <a:ext cx="70083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 smtClean="0"/>
                <a:t>价格</a:t>
              </a:r>
              <a:endParaRPr lang="zh-CN" altLang="en-US" sz="2000" b="1" dirty="0"/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6300192" y="3919339"/>
              <a:ext cx="1296144" cy="576064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8" name="矩形 27"/>
            <p:cNvSpPr/>
            <p:nvPr/>
          </p:nvSpPr>
          <p:spPr>
            <a:xfrm>
              <a:off x="6726282" y="4007878"/>
              <a:ext cx="44275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 smtClean="0"/>
                <a:t>量</a:t>
              </a:r>
              <a:endParaRPr lang="zh-CN" altLang="en-US" sz="2000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6300192" y="4769718"/>
              <a:ext cx="1296144" cy="576064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1" name="矩形 30"/>
            <p:cNvSpPr/>
            <p:nvPr/>
          </p:nvSpPr>
          <p:spPr>
            <a:xfrm>
              <a:off x="6597241" y="4858257"/>
              <a:ext cx="70083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 smtClean="0"/>
                <a:t>时间</a:t>
              </a:r>
              <a:endParaRPr lang="zh-CN" altLang="en-US" sz="2000" b="1" dirty="0"/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6300192" y="5620097"/>
              <a:ext cx="1296144" cy="576064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6597241" y="5708636"/>
              <a:ext cx="70083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 smtClean="0"/>
                <a:t>空间</a:t>
              </a:r>
              <a:endParaRPr lang="zh-CN" alt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7789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90962"/>
            <a:ext cx="6839991" cy="359379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、技术分析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—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核心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1" name="Freeform 16"/>
          <p:cNvSpPr>
            <a:spLocks/>
          </p:cNvSpPr>
          <p:nvPr/>
        </p:nvSpPr>
        <p:spPr bwMode="black">
          <a:xfrm>
            <a:off x="968112" y="1428008"/>
            <a:ext cx="656585" cy="482380"/>
          </a:xfrm>
          <a:custGeom>
            <a:avLst/>
            <a:gdLst>
              <a:gd name="T0" fmla="*/ 313 w 315"/>
              <a:gd name="T1" fmla="*/ 135 h 236"/>
              <a:gd name="T2" fmla="*/ 300 w 315"/>
              <a:gd name="T3" fmla="*/ 125 h 236"/>
              <a:gd name="T4" fmla="*/ 294 w 315"/>
              <a:gd name="T5" fmla="*/ 122 h 236"/>
              <a:gd name="T6" fmla="*/ 124 w 315"/>
              <a:gd name="T7" fmla="*/ 58 h 236"/>
              <a:gd name="T8" fmla="*/ 125 w 315"/>
              <a:gd name="T9" fmla="*/ 56 h 236"/>
              <a:gd name="T10" fmla="*/ 100 w 315"/>
              <a:gd name="T11" fmla="*/ 39 h 236"/>
              <a:gd name="T12" fmla="*/ 153 w 315"/>
              <a:gd name="T13" fmla="*/ 11 h 236"/>
              <a:gd name="T14" fmla="*/ 103 w 315"/>
              <a:gd name="T15" fmla="*/ 8 h 236"/>
              <a:gd name="T16" fmla="*/ 61 w 315"/>
              <a:gd name="T17" fmla="*/ 44 h 236"/>
              <a:gd name="T18" fmla="*/ 54 w 315"/>
              <a:gd name="T19" fmla="*/ 85 h 236"/>
              <a:gd name="T20" fmla="*/ 37 w 315"/>
              <a:gd name="T21" fmla="*/ 112 h 236"/>
              <a:gd name="T22" fmla="*/ 56 w 315"/>
              <a:gd name="T23" fmla="*/ 133 h 236"/>
              <a:gd name="T24" fmla="*/ 63 w 315"/>
              <a:gd name="T25" fmla="*/ 135 h 236"/>
              <a:gd name="T26" fmla="*/ 35 w 315"/>
              <a:gd name="T27" fmla="*/ 135 h 236"/>
              <a:gd name="T28" fmla="*/ 31 w 315"/>
              <a:gd name="T29" fmla="*/ 141 h 236"/>
              <a:gd name="T30" fmla="*/ 35 w 315"/>
              <a:gd name="T31" fmla="*/ 147 h 236"/>
              <a:gd name="T32" fmla="*/ 50 w 315"/>
              <a:gd name="T33" fmla="*/ 147 h 236"/>
              <a:gd name="T34" fmla="*/ 50 w 315"/>
              <a:gd name="T35" fmla="*/ 176 h 236"/>
              <a:gd name="T36" fmla="*/ 0 w 315"/>
              <a:gd name="T37" fmla="*/ 176 h 236"/>
              <a:gd name="T38" fmla="*/ 0 w 315"/>
              <a:gd name="T39" fmla="*/ 236 h 236"/>
              <a:gd name="T40" fmla="*/ 227 w 315"/>
              <a:gd name="T41" fmla="*/ 236 h 236"/>
              <a:gd name="T42" fmla="*/ 227 w 315"/>
              <a:gd name="T43" fmla="*/ 176 h 236"/>
              <a:gd name="T44" fmla="*/ 61 w 315"/>
              <a:gd name="T45" fmla="*/ 176 h 236"/>
              <a:gd name="T46" fmla="*/ 61 w 315"/>
              <a:gd name="T47" fmla="*/ 147 h 236"/>
              <a:gd name="T48" fmla="*/ 75 w 315"/>
              <a:gd name="T49" fmla="*/ 147 h 236"/>
              <a:gd name="T50" fmla="*/ 79 w 315"/>
              <a:gd name="T51" fmla="*/ 141 h 236"/>
              <a:gd name="T52" fmla="*/ 75 w 315"/>
              <a:gd name="T53" fmla="*/ 135 h 236"/>
              <a:gd name="T54" fmla="*/ 70 w 315"/>
              <a:gd name="T55" fmla="*/ 135 h 236"/>
              <a:gd name="T56" fmla="*/ 77 w 315"/>
              <a:gd name="T57" fmla="*/ 127 h 236"/>
              <a:gd name="T58" fmla="*/ 84 w 315"/>
              <a:gd name="T59" fmla="*/ 93 h 236"/>
              <a:gd name="T60" fmla="*/ 112 w 315"/>
              <a:gd name="T61" fmla="*/ 93 h 236"/>
              <a:gd name="T62" fmla="*/ 113 w 315"/>
              <a:gd name="T63" fmla="*/ 90 h 236"/>
              <a:gd name="T64" fmla="*/ 282 w 315"/>
              <a:gd name="T65" fmla="*/ 154 h 236"/>
              <a:gd name="T66" fmla="*/ 289 w 315"/>
              <a:gd name="T67" fmla="*/ 156 h 236"/>
              <a:gd name="T68" fmla="*/ 305 w 315"/>
              <a:gd name="T69" fmla="*/ 156 h 236"/>
              <a:gd name="T70" fmla="*/ 314 w 315"/>
              <a:gd name="T71" fmla="*/ 145 h 236"/>
              <a:gd name="T72" fmla="*/ 313 w 315"/>
              <a:gd name="T73" fmla="*/ 135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15" h="236">
                <a:moveTo>
                  <a:pt x="313" y="135"/>
                </a:moveTo>
                <a:cubicBezTo>
                  <a:pt x="311" y="131"/>
                  <a:pt x="306" y="127"/>
                  <a:pt x="300" y="125"/>
                </a:cubicBezTo>
                <a:cubicBezTo>
                  <a:pt x="298" y="124"/>
                  <a:pt x="296" y="123"/>
                  <a:pt x="294" y="122"/>
                </a:cubicBezTo>
                <a:cubicBezTo>
                  <a:pt x="237" y="101"/>
                  <a:pt x="181" y="80"/>
                  <a:pt x="124" y="58"/>
                </a:cubicBezTo>
                <a:cubicBezTo>
                  <a:pt x="125" y="56"/>
                  <a:pt x="125" y="56"/>
                  <a:pt x="125" y="56"/>
                </a:cubicBezTo>
                <a:cubicBezTo>
                  <a:pt x="132" y="52"/>
                  <a:pt x="104" y="51"/>
                  <a:pt x="100" y="39"/>
                </a:cubicBezTo>
                <a:cubicBezTo>
                  <a:pt x="96" y="26"/>
                  <a:pt x="146" y="14"/>
                  <a:pt x="153" y="11"/>
                </a:cubicBezTo>
                <a:cubicBezTo>
                  <a:pt x="161" y="7"/>
                  <a:pt x="125" y="0"/>
                  <a:pt x="103" y="8"/>
                </a:cubicBezTo>
                <a:cubicBezTo>
                  <a:pt x="81" y="16"/>
                  <a:pt x="69" y="29"/>
                  <a:pt x="61" y="44"/>
                </a:cubicBezTo>
                <a:cubicBezTo>
                  <a:pt x="53" y="58"/>
                  <a:pt x="55" y="77"/>
                  <a:pt x="54" y="85"/>
                </a:cubicBezTo>
                <a:cubicBezTo>
                  <a:pt x="54" y="92"/>
                  <a:pt x="40" y="104"/>
                  <a:pt x="37" y="112"/>
                </a:cubicBezTo>
                <a:cubicBezTo>
                  <a:pt x="32" y="125"/>
                  <a:pt x="46" y="129"/>
                  <a:pt x="56" y="133"/>
                </a:cubicBezTo>
                <a:cubicBezTo>
                  <a:pt x="59" y="134"/>
                  <a:pt x="61" y="135"/>
                  <a:pt x="63" y="135"/>
                </a:cubicBezTo>
                <a:cubicBezTo>
                  <a:pt x="35" y="135"/>
                  <a:pt x="35" y="135"/>
                  <a:pt x="35" y="135"/>
                </a:cubicBezTo>
                <a:cubicBezTo>
                  <a:pt x="33" y="135"/>
                  <a:pt x="31" y="138"/>
                  <a:pt x="31" y="141"/>
                </a:cubicBezTo>
                <a:cubicBezTo>
                  <a:pt x="31" y="144"/>
                  <a:pt x="33" y="147"/>
                  <a:pt x="35" y="147"/>
                </a:cubicBezTo>
                <a:cubicBezTo>
                  <a:pt x="50" y="147"/>
                  <a:pt x="50" y="147"/>
                  <a:pt x="50" y="147"/>
                </a:cubicBezTo>
                <a:cubicBezTo>
                  <a:pt x="50" y="176"/>
                  <a:pt x="50" y="176"/>
                  <a:pt x="50" y="176"/>
                </a:cubicBezTo>
                <a:cubicBezTo>
                  <a:pt x="0" y="176"/>
                  <a:pt x="0" y="176"/>
                  <a:pt x="0" y="176"/>
                </a:cubicBezTo>
                <a:cubicBezTo>
                  <a:pt x="0" y="236"/>
                  <a:pt x="0" y="236"/>
                  <a:pt x="0" y="236"/>
                </a:cubicBezTo>
                <a:cubicBezTo>
                  <a:pt x="227" y="236"/>
                  <a:pt x="227" y="236"/>
                  <a:pt x="227" y="236"/>
                </a:cubicBezTo>
                <a:cubicBezTo>
                  <a:pt x="227" y="176"/>
                  <a:pt x="227" y="176"/>
                  <a:pt x="227" y="176"/>
                </a:cubicBezTo>
                <a:cubicBezTo>
                  <a:pt x="61" y="176"/>
                  <a:pt x="61" y="176"/>
                  <a:pt x="61" y="176"/>
                </a:cubicBezTo>
                <a:cubicBezTo>
                  <a:pt x="61" y="147"/>
                  <a:pt x="61" y="147"/>
                  <a:pt x="61" y="147"/>
                </a:cubicBezTo>
                <a:cubicBezTo>
                  <a:pt x="75" y="147"/>
                  <a:pt x="75" y="147"/>
                  <a:pt x="75" y="147"/>
                </a:cubicBezTo>
                <a:cubicBezTo>
                  <a:pt x="77" y="147"/>
                  <a:pt x="79" y="144"/>
                  <a:pt x="79" y="141"/>
                </a:cubicBezTo>
                <a:cubicBezTo>
                  <a:pt x="79" y="138"/>
                  <a:pt x="77" y="135"/>
                  <a:pt x="75" y="135"/>
                </a:cubicBezTo>
                <a:cubicBezTo>
                  <a:pt x="70" y="135"/>
                  <a:pt x="70" y="135"/>
                  <a:pt x="70" y="135"/>
                </a:cubicBezTo>
                <a:cubicBezTo>
                  <a:pt x="73" y="134"/>
                  <a:pt x="75" y="132"/>
                  <a:pt x="77" y="127"/>
                </a:cubicBezTo>
                <a:cubicBezTo>
                  <a:pt x="82" y="118"/>
                  <a:pt x="76" y="104"/>
                  <a:pt x="84" y="93"/>
                </a:cubicBezTo>
                <a:cubicBezTo>
                  <a:pt x="91" y="83"/>
                  <a:pt x="112" y="93"/>
                  <a:pt x="112" y="93"/>
                </a:cubicBezTo>
                <a:cubicBezTo>
                  <a:pt x="113" y="90"/>
                  <a:pt x="113" y="90"/>
                  <a:pt x="113" y="90"/>
                </a:cubicBezTo>
                <a:cubicBezTo>
                  <a:pt x="170" y="111"/>
                  <a:pt x="226" y="132"/>
                  <a:pt x="282" y="154"/>
                </a:cubicBezTo>
                <a:cubicBezTo>
                  <a:pt x="284" y="154"/>
                  <a:pt x="287" y="155"/>
                  <a:pt x="289" y="156"/>
                </a:cubicBezTo>
                <a:cubicBezTo>
                  <a:pt x="294" y="158"/>
                  <a:pt x="300" y="158"/>
                  <a:pt x="305" y="156"/>
                </a:cubicBezTo>
                <a:cubicBezTo>
                  <a:pt x="310" y="154"/>
                  <a:pt x="314" y="150"/>
                  <a:pt x="314" y="145"/>
                </a:cubicBezTo>
                <a:cubicBezTo>
                  <a:pt x="315" y="142"/>
                  <a:pt x="314" y="138"/>
                  <a:pt x="313" y="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82305" tIns="41153" rIns="82305" bIns="4115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00">
              <a:solidFill>
                <a:srgbClr val="FFFFFF"/>
              </a:solidFill>
            </a:endParaRPr>
          </a:p>
        </p:txBody>
      </p:sp>
      <p:sp>
        <p:nvSpPr>
          <p:cNvPr id="24" name="文本6"/>
          <p:cNvSpPr/>
          <p:nvPr/>
        </p:nvSpPr>
        <p:spPr>
          <a:xfrm>
            <a:off x="3030708" y="1052736"/>
            <a:ext cx="2750400" cy="215805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spcFirstLastPara="1" lIns="89611" tIns="44806" rIns="89611" bIns="44806" anchor="ctr">
            <a:prstTxWarp prst="textArchUp">
              <a:avLst/>
            </a:prstTxWarp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技术分析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5" name="Oval 38"/>
          <p:cNvSpPr>
            <a:spLocks noChangeArrowheads="1"/>
          </p:cNvSpPr>
          <p:nvPr/>
        </p:nvSpPr>
        <p:spPr bwMode="auto">
          <a:xfrm>
            <a:off x="2843808" y="3805886"/>
            <a:ext cx="3122613" cy="777875"/>
          </a:xfrm>
          <a:prstGeom prst="ellipse">
            <a:avLst/>
          </a:prstGeom>
          <a:gradFill rotWithShape="1">
            <a:gsLst>
              <a:gs pos="0">
                <a:srgbClr val="000000">
                  <a:alpha val="75000"/>
                </a:srgbClr>
              </a:gs>
              <a:gs pos="100000">
                <a:srgbClr val="000000">
                  <a:gamma/>
                  <a:shade val="46275"/>
                  <a:invGamma/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 cap="rnd" algn="ctr">
                <a:solidFill>
                  <a:srgbClr val="9E9E9E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2913658" y="1351611"/>
            <a:ext cx="2984500" cy="3380053"/>
            <a:chOff x="4129087" y="3074938"/>
            <a:chExt cx="2984500" cy="3380053"/>
          </a:xfrm>
        </p:grpSpPr>
        <p:sp>
          <p:nvSpPr>
            <p:cNvPr id="28" name="Oval 39"/>
            <p:cNvSpPr>
              <a:spLocks noChangeArrowheads="1"/>
            </p:cNvSpPr>
            <p:nvPr/>
          </p:nvSpPr>
          <p:spPr bwMode="auto">
            <a:xfrm>
              <a:off x="4129087" y="3074938"/>
              <a:ext cx="2984500" cy="2986087"/>
            </a:xfrm>
            <a:prstGeom prst="ellipse">
              <a:avLst/>
            </a:prstGeom>
            <a:gradFill>
              <a:gsLst>
                <a:gs pos="33000">
                  <a:srgbClr val="2676FF">
                    <a:lumMod val="20000"/>
                    <a:lumOff val="80000"/>
                  </a:srgbClr>
                </a:gs>
                <a:gs pos="100000">
                  <a:srgbClr val="2676FF">
                    <a:lumMod val="60000"/>
                    <a:lumOff val="40000"/>
                  </a:srgbClr>
                </a:gs>
              </a:gsLst>
              <a:lin ang="5400000" scaled="0"/>
            </a:gradFill>
            <a:ln w="3175" cap="flat" cmpd="sng" algn="ctr">
              <a:solidFill>
                <a:srgbClr val="2676FF">
                  <a:lumMod val="20000"/>
                  <a:lumOff val="8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0" r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400" b="1" kern="0">
                <a:solidFill>
                  <a:srgbClr val="7D7D7D"/>
                </a:solidFill>
                <a:latin typeface="微软雅黑" pitchFamily="34" charset="-122"/>
                <a:ea typeface="微软雅黑" pitchFamily="34" charset="-122"/>
                <a:cs typeface="宋体" pitchFamily="2" charset="-122"/>
              </a:endParaRPr>
            </a:p>
          </p:txBody>
        </p:sp>
        <p:sp>
          <p:nvSpPr>
            <p:cNvPr id="29" name="文本6"/>
            <p:cNvSpPr/>
            <p:nvPr/>
          </p:nvSpPr>
          <p:spPr>
            <a:xfrm>
              <a:off x="4222997" y="3633715"/>
              <a:ext cx="2843389" cy="282127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spcFirstLastPara="1" lIns="89611" tIns="44806" rIns="89611" bIns="44806" anchor="ctr">
              <a:prstTxWarp prst="textArchUp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endParaRPr kumimoji="1" lang="en-US" altLang="zh-CN" sz="2800" b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endParaRPr>
            </a:p>
            <a:p>
              <a:pPr lvl="0" algn="ctr">
                <a:defRPr/>
              </a:pPr>
              <a:endParaRPr kumimoji="1" lang="en-US" altLang="zh-CN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endParaRPr>
            </a:p>
            <a:p>
              <a:pPr lvl="0" algn="ctr">
                <a:defRPr/>
              </a:pPr>
              <a:r>
                <a:rPr kumimoji="1" lang="zh-CN" altLang="en-US" sz="28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ea typeface="微软雅黑" pitchFamily="34" charset="-122"/>
                </a:rPr>
                <a:t>技 术 分 析</a:t>
              </a:r>
              <a:endParaRPr kumimoji="1" lang="en-US" altLang="ko-KR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3529732" y="2564904"/>
            <a:ext cx="1762348" cy="1762348"/>
            <a:chOff x="4745161" y="4288231"/>
            <a:chExt cx="1762348" cy="1762348"/>
          </a:xfrm>
        </p:grpSpPr>
        <p:sp>
          <p:nvSpPr>
            <p:cNvPr id="31" name="Oval 40"/>
            <p:cNvSpPr>
              <a:spLocks noChangeArrowheads="1"/>
            </p:cNvSpPr>
            <p:nvPr/>
          </p:nvSpPr>
          <p:spPr bwMode="auto">
            <a:xfrm>
              <a:off x="4745161" y="4288231"/>
              <a:ext cx="1762348" cy="1762348"/>
            </a:xfrm>
            <a:prstGeom prst="ellipse">
              <a:avLst/>
            </a:prstGeom>
            <a:gradFill>
              <a:gsLst>
                <a:gs pos="33000">
                  <a:srgbClr val="F9F9F9"/>
                </a:gs>
                <a:gs pos="100000">
                  <a:srgbClr val="D7D7D7"/>
                </a:gs>
              </a:gsLst>
              <a:lin ang="5400000" scaled="0"/>
            </a:gradFill>
            <a:ln w="3175" cap="flat" cmpd="sng" algn="ctr">
              <a:solidFill>
                <a:srgbClr val="D7D7D7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anchor="ctr"/>
            <a:lstStyle/>
            <a:p>
              <a:pPr algn="ctr">
                <a:lnSpc>
                  <a:spcPct val="150000"/>
                </a:lnSpc>
              </a:pPr>
              <a:endParaRPr lang="zh-CN" altLang="en-US" sz="1200" b="1" ker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2" name="Rectangle 44"/>
            <p:cNvSpPr>
              <a:spLocks noChangeArrowheads="1"/>
            </p:cNvSpPr>
            <p:nvPr/>
          </p:nvSpPr>
          <p:spPr bwMode="auto">
            <a:xfrm>
              <a:off x="5023863" y="4876208"/>
              <a:ext cx="12065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DDDDDD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lvl="0" algn="ctr">
                <a:defRPr/>
              </a:pPr>
              <a:r>
                <a:rPr kumimoji="1" lang="zh-CN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FF"/>
                  </a:solidFill>
                  <a:effectLst/>
                  <a:uLnTx/>
                  <a:uFillTx/>
                  <a:ea typeface="微软雅黑" pitchFamily="34" charset="-122"/>
                </a:rPr>
                <a:t>趋势</a:t>
              </a:r>
              <a:endParaRPr kumimoji="1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ea typeface="微软雅黑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04048" y="2331457"/>
            <a:ext cx="3859624" cy="1169551"/>
            <a:chOff x="5004048" y="2331457"/>
            <a:chExt cx="3859624" cy="1169551"/>
          </a:xfrm>
        </p:grpSpPr>
        <p:sp>
          <p:nvSpPr>
            <p:cNvPr id="37" name="Line 46"/>
            <p:cNvSpPr>
              <a:spLocks noChangeShapeType="1"/>
            </p:cNvSpPr>
            <p:nvPr/>
          </p:nvSpPr>
          <p:spPr bwMode="auto">
            <a:xfrm>
              <a:off x="5004048" y="3492051"/>
              <a:ext cx="3834000" cy="0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  <a:extLst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 flipH="1">
              <a:off x="8820472" y="2420888"/>
              <a:ext cx="43200" cy="10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TextBox 106"/>
            <p:cNvSpPr txBox="1">
              <a:spLocks noChangeArrowheads="1"/>
            </p:cNvSpPr>
            <p:nvPr/>
          </p:nvSpPr>
          <p:spPr bwMode="auto">
            <a:xfrm flipH="1">
              <a:off x="6129210" y="2331457"/>
              <a:ext cx="2691262" cy="116955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just" eaLnBrk="1" hangingPunct="1">
                <a:defRPr/>
              </a:pPr>
              <a:r>
                <a:rPr lang="zh-CN" altLang="en-US" sz="1400" kern="0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所谓</a:t>
              </a:r>
              <a:r>
                <a:rPr lang="zh-CN" altLang="en-US" sz="1400" b="1" kern="0" dirty="0" smtClean="0">
                  <a:solidFill>
                    <a:srgbClr val="0099FF"/>
                  </a:solidFill>
                  <a:latin typeface="微软雅黑" pitchFamily="34" charset="-122"/>
                  <a:ea typeface="微软雅黑" pitchFamily="34" charset="-122"/>
                </a:rPr>
                <a:t>市场趋势</a:t>
              </a:r>
              <a:r>
                <a:rPr lang="zh-CN" altLang="en-US" sz="1400" kern="0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，正是由这些波峰和波谷依次上升或下降所构成的。无论这些峰和谷是依次递升，还是依次递降，后市横向延伸，其方向就构成了市场的趋势。</a:t>
              </a:r>
              <a:endPara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4428232" y="3782270"/>
            <a:ext cx="2347208" cy="1537049"/>
            <a:chOff x="4428232" y="3782270"/>
            <a:chExt cx="2347208" cy="1590947"/>
          </a:xfrm>
        </p:grpSpPr>
        <p:grpSp>
          <p:nvGrpSpPr>
            <p:cNvPr id="62" name="组合 61"/>
            <p:cNvGrpSpPr/>
            <p:nvPr/>
          </p:nvGrpSpPr>
          <p:grpSpPr>
            <a:xfrm>
              <a:off x="4565728" y="4600632"/>
              <a:ext cx="2209712" cy="700576"/>
              <a:chOff x="4565728" y="4600632"/>
              <a:chExt cx="2209712" cy="700576"/>
            </a:xfrm>
          </p:grpSpPr>
          <p:sp>
            <p:nvSpPr>
              <p:cNvPr id="43" name="矩形 42"/>
              <p:cNvSpPr/>
              <p:nvPr/>
            </p:nvSpPr>
            <p:spPr>
              <a:xfrm flipH="1">
                <a:off x="6732240" y="4686214"/>
                <a:ext cx="43200" cy="5400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TextBox 106"/>
              <p:cNvSpPr txBox="1">
                <a:spLocks noChangeArrowheads="1"/>
              </p:cNvSpPr>
              <p:nvPr/>
            </p:nvSpPr>
            <p:spPr bwMode="auto">
              <a:xfrm flipH="1">
                <a:off x="4565728" y="4600632"/>
                <a:ext cx="2094503" cy="700576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just" eaLnBrk="1" hangingPunct="1">
                  <a:lnSpc>
                    <a:spcPct val="150000"/>
                  </a:lnSpc>
                  <a:defRPr/>
                </a:pPr>
                <a:r>
                  <a:rPr lang="zh-CN" altLang="en-US" sz="1400" b="1" kern="0" dirty="0">
                    <a:solidFill>
                      <a:srgbClr val="0099FF"/>
                    </a:solidFill>
                    <a:latin typeface="微软雅黑" pitchFamily="34" charset="-122"/>
                    <a:ea typeface="微软雅黑" pitchFamily="34" charset="-122"/>
                  </a:rPr>
                  <a:t>三种方向：</a:t>
                </a:r>
                <a:endParaRPr lang="en-US" altLang="zh-CN" sz="1400" b="1" kern="0" dirty="0">
                  <a:solidFill>
                    <a:srgbClr val="0099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just" eaLnBrk="1" hangingPunct="1">
                  <a:lnSpc>
                    <a:spcPct val="150000"/>
                  </a:lnSpc>
                  <a:defRPr/>
                </a:pPr>
                <a:r>
                  <a:rPr lang="zh-CN" altLang="en-US" sz="1400" kern="0" dirty="0" smtClean="0">
                    <a:solidFill>
                      <a:schemeClr val="bg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上升、下降及横向延伸。</a:t>
                </a:r>
                <a:endParaRPr lang="en-US" altLang="zh-CN" sz="1400" kern="0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cxnSp>
          <p:nvCxnSpPr>
            <p:cNvPr id="12" name="肘形连接符 11"/>
            <p:cNvCxnSpPr/>
            <p:nvPr/>
          </p:nvCxnSpPr>
          <p:spPr>
            <a:xfrm rot="10800000">
              <a:off x="4428232" y="3782270"/>
              <a:ext cx="2304008" cy="1590947"/>
            </a:xfrm>
            <a:prstGeom prst="bentConnector3">
              <a:avLst>
                <a:gd name="adj1" fmla="val 100082"/>
              </a:avLst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3" name="组合 62"/>
          <p:cNvGrpSpPr/>
          <p:nvPr/>
        </p:nvGrpSpPr>
        <p:grpSpPr>
          <a:xfrm>
            <a:off x="179512" y="2780928"/>
            <a:ext cx="3672408" cy="720080"/>
            <a:chOff x="179512" y="2780928"/>
            <a:chExt cx="3672408" cy="720080"/>
          </a:xfrm>
        </p:grpSpPr>
        <p:sp>
          <p:nvSpPr>
            <p:cNvPr id="59" name="Line 46"/>
            <p:cNvSpPr>
              <a:spLocks noChangeShapeType="1"/>
            </p:cNvSpPr>
            <p:nvPr/>
          </p:nvSpPr>
          <p:spPr bwMode="auto">
            <a:xfrm>
              <a:off x="179920" y="3501008"/>
              <a:ext cx="3672000" cy="0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  <a:extLst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 flipH="1">
              <a:off x="179512" y="2852936"/>
              <a:ext cx="39273" cy="540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1" name="TextBox 106"/>
            <p:cNvSpPr txBox="1">
              <a:spLocks noChangeArrowheads="1"/>
            </p:cNvSpPr>
            <p:nvPr/>
          </p:nvSpPr>
          <p:spPr bwMode="auto">
            <a:xfrm flipH="1">
              <a:off x="279593" y="2780928"/>
              <a:ext cx="2691262" cy="70057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  <a:defRPr/>
              </a:pPr>
              <a:r>
                <a:rPr lang="zh-CN" altLang="en-US" sz="1400" b="1" kern="0" dirty="0" smtClean="0">
                  <a:solidFill>
                    <a:srgbClr val="0099FF"/>
                  </a:solidFill>
                  <a:latin typeface="微软雅黑" pitchFamily="34" charset="-122"/>
                  <a:ea typeface="微软雅黑" pitchFamily="34" charset="-122"/>
                </a:rPr>
                <a:t>三种规模：</a:t>
              </a:r>
              <a:endParaRPr lang="en-US" altLang="zh-CN" sz="1400" b="1" kern="0" dirty="0" smtClean="0">
                <a:solidFill>
                  <a:srgbClr val="0099FF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just" eaLnBrk="1" hangingPunct="1">
                <a:lnSpc>
                  <a:spcPct val="150000"/>
                </a:lnSpc>
                <a:defRPr/>
              </a:pPr>
              <a:r>
                <a:rPr lang="zh-CN" altLang="en-US" sz="1400" kern="0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主要趋势、次要趋势和短暂趋势</a:t>
              </a:r>
              <a:endPara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35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90962"/>
            <a:ext cx="6839991" cy="359379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、趋势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—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三种方向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68312" y="1412776"/>
            <a:ext cx="1223368" cy="504056"/>
          </a:xfrm>
          <a:prstGeom prst="roundRect">
            <a:avLst/>
          </a:prstGeom>
          <a:solidFill>
            <a:srgbClr val="3399FF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上升趋势</a:t>
            </a:r>
            <a:endParaRPr lang="zh-CN" altLang="en-US" b="1" dirty="0"/>
          </a:p>
        </p:txBody>
      </p:sp>
      <p:sp>
        <p:nvSpPr>
          <p:cNvPr id="33" name="圆角矩形 32"/>
          <p:cNvSpPr/>
          <p:nvPr/>
        </p:nvSpPr>
        <p:spPr>
          <a:xfrm>
            <a:off x="468312" y="2879267"/>
            <a:ext cx="1223368" cy="504056"/>
          </a:xfrm>
          <a:prstGeom prst="roundRect">
            <a:avLst/>
          </a:prstGeom>
          <a:solidFill>
            <a:srgbClr val="3399FF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/>
              <a:t>下降趋势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468312" y="4345758"/>
            <a:ext cx="1223368" cy="504056"/>
          </a:xfrm>
          <a:prstGeom prst="roundRect">
            <a:avLst/>
          </a:prstGeom>
          <a:solidFill>
            <a:srgbClr val="3399FF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/>
              <a:t>横向延伸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619672" y="1340768"/>
            <a:ext cx="3600783" cy="738664"/>
            <a:chOff x="1619672" y="1340768"/>
            <a:chExt cx="3600783" cy="738664"/>
          </a:xfrm>
        </p:grpSpPr>
        <p:sp>
          <p:nvSpPr>
            <p:cNvPr id="35" name="Line 46"/>
            <p:cNvSpPr>
              <a:spLocks noChangeShapeType="1"/>
            </p:cNvSpPr>
            <p:nvPr/>
          </p:nvSpPr>
          <p:spPr bwMode="auto">
            <a:xfrm>
              <a:off x="1619672" y="2079432"/>
              <a:ext cx="3600783" cy="0"/>
            </a:xfrm>
            <a:prstGeom prst="line">
              <a:avLst/>
            </a:prstGeom>
            <a:ln>
              <a:solidFill>
                <a:srgbClr val="0099FF"/>
              </a:solidFill>
              <a:prstDash val="dash"/>
              <a:headEnd type="none" w="med" len="med"/>
              <a:tailEnd type="none" w="med" len="med"/>
            </a:ln>
            <a:extLst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TextBox 106"/>
            <p:cNvSpPr txBox="1">
              <a:spLocks noChangeArrowheads="1"/>
            </p:cNvSpPr>
            <p:nvPr/>
          </p:nvSpPr>
          <p:spPr bwMode="auto">
            <a:xfrm flipH="1">
              <a:off x="2412143" y="1340768"/>
              <a:ext cx="2808312" cy="73866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just" eaLnBrk="1" hangingPunct="1">
                <a:defRPr/>
              </a:pPr>
              <a:r>
                <a:rPr lang="zh-CN" altLang="en-US" sz="1400" kern="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  <a:ea typeface="+mn-ea"/>
                </a:rPr>
                <a:t>每一个波峰和波谷都高过前一个波峰和波谷；即一顶比一顶高，一底比一底高就是上涨趋势。</a:t>
              </a:r>
              <a:endPara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619671" y="2807259"/>
            <a:ext cx="3600783" cy="738664"/>
            <a:chOff x="1644713" y="2818096"/>
            <a:chExt cx="3600783" cy="738664"/>
          </a:xfrm>
        </p:grpSpPr>
        <p:sp>
          <p:nvSpPr>
            <p:cNvPr id="40" name="Line 46"/>
            <p:cNvSpPr>
              <a:spLocks noChangeShapeType="1"/>
            </p:cNvSpPr>
            <p:nvPr/>
          </p:nvSpPr>
          <p:spPr bwMode="auto">
            <a:xfrm>
              <a:off x="1644713" y="3556760"/>
              <a:ext cx="3600783" cy="0"/>
            </a:xfrm>
            <a:prstGeom prst="line">
              <a:avLst/>
            </a:prstGeom>
            <a:ln>
              <a:solidFill>
                <a:srgbClr val="0099FF"/>
              </a:solidFill>
              <a:prstDash val="dash"/>
              <a:headEnd type="none" w="med" len="med"/>
              <a:tailEnd type="none" w="med" len="med"/>
            </a:ln>
            <a:extLst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TextBox 106"/>
            <p:cNvSpPr txBox="1">
              <a:spLocks noChangeArrowheads="1"/>
            </p:cNvSpPr>
            <p:nvPr/>
          </p:nvSpPr>
          <p:spPr bwMode="auto">
            <a:xfrm flipH="1">
              <a:off x="2437184" y="2818096"/>
              <a:ext cx="2808312" cy="73866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just" eaLnBrk="1" hangingPunct="1">
                <a:defRPr/>
              </a:pPr>
              <a:r>
                <a:rPr lang="zh-CN" altLang="en-US" sz="1400" kern="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  <a:ea typeface="+mn-ea"/>
                </a:rPr>
                <a:t>每一个波峰和波谷都低于前一个波峰和波谷；即一顶比一顶低，一底比一底低就是上涨趋势。</a:t>
              </a:r>
              <a:endPara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619670" y="4277927"/>
            <a:ext cx="3600783" cy="738664"/>
            <a:chOff x="1644713" y="2818096"/>
            <a:chExt cx="3600783" cy="738664"/>
          </a:xfrm>
        </p:grpSpPr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1644713" y="3556760"/>
              <a:ext cx="3600783" cy="0"/>
            </a:xfrm>
            <a:prstGeom prst="line">
              <a:avLst/>
            </a:prstGeom>
            <a:ln>
              <a:solidFill>
                <a:srgbClr val="0099FF"/>
              </a:solidFill>
              <a:prstDash val="dash"/>
              <a:headEnd type="none" w="med" len="med"/>
              <a:tailEnd type="none" w="med" len="med"/>
            </a:ln>
            <a:extLst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TextBox 106"/>
            <p:cNvSpPr txBox="1">
              <a:spLocks noChangeArrowheads="1"/>
            </p:cNvSpPr>
            <p:nvPr/>
          </p:nvSpPr>
          <p:spPr bwMode="auto">
            <a:xfrm flipH="1">
              <a:off x="2437184" y="2818096"/>
              <a:ext cx="2808312" cy="73866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just" eaLnBrk="1" hangingPunct="1">
                <a:defRPr/>
              </a:pPr>
              <a:r>
                <a:rPr lang="zh-CN" altLang="en-US" sz="1400" kern="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  <a:ea typeface="+mn-ea"/>
                </a:rPr>
                <a:t>水平趋势即无趋势，是指价格在一定时间和范围内窄幅震荡，呈箱体内水平运行，且不长期存在。</a:t>
              </a:r>
              <a:endPara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endParaRPr>
            </a:p>
          </p:txBody>
        </p:sp>
      </p:grpSp>
      <p:pic>
        <p:nvPicPr>
          <p:cNvPr id="1026" name="Picture 1" descr="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6" y="1196752"/>
            <a:ext cx="2467346" cy="1331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09155"/>
            <a:ext cx="2467348" cy="1331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 descr="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6" y="4077072"/>
            <a:ext cx="2467348" cy="1331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17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90962"/>
            <a:ext cx="6839991" cy="359379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、趋势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—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三种规模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68312" y="1412776"/>
            <a:ext cx="1223368" cy="50405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主要</a:t>
            </a:r>
            <a:r>
              <a:rPr lang="zh-CN" altLang="en-US" b="1" dirty="0" smtClean="0">
                <a:solidFill>
                  <a:schemeClr val="tx1"/>
                </a:solidFill>
              </a:rPr>
              <a:t>趋势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3" name="圆角矩形 32"/>
          <p:cNvSpPr/>
          <p:nvPr/>
        </p:nvSpPr>
        <p:spPr>
          <a:xfrm>
            <a:off x="468312" y="2879267"/>
            <a:ext cx="1223368" cy="50405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次要趋势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468312" y="4345758"/>
            <a:ext cx="1223368" cy="50405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短暂趋势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5" name="Line 46"/>
          <p:cNvSpPr>
            <a:spLocks noChangeShapeType="1"/>
          </p:cNvSpPr>
          <p:nvPr/>
        </p:nvSpPr>
        <p:spPr bwMode="auto">
          <a:xfrm>
            <a:off x="1619673" y="2079431"/>
            <a:ext cx="2808312" cy="4177"/>
          </a:xfrm>
          <a:prstGeom prst="line">
            <a:avLst/>
          </a:prstGeom>
          <a:ln w="12700">
            <a:solidFill>
              <a:srgbClr val="FFC000"/>
            </a:solidFill>
            <a:prstDash val="dash"/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TextBox 106"/>
          <p:cNvSpPr txBox="1">
            <a:spLocks noChangeArrowheads="1"/>
          </p:cNvSpPr>
          <p:nvPr/>
        </p:nvSpPr>
        <p:spPr bwMode="auto">
          <a:xfrm flipH="1">
            <a:off x="2141086" y="1393612"/>
            <a:ext cx="2430913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>
              <a:defRPr/>
            </a:pPr>
            <a:r>
              <a:rPr lang="zh-CN" altLang="en-US" sz="16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一般认为长于</a:t>
            </a:r>
            <a:r>
              <a:rPr lang="en-US" altLang="zh-CN" sz="16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6</a:t>
            </a:r>
            <a:r>
              <a:rPr lang="zh-CN" altLang="en-US" sz="16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个月就是主要趋势（长期趋势）。</a:t>
            </a:r>
            <a:endParaRPr lang="en-US" altLang="zh-CN" sz="1600" kern="0" dirty="0" smtClean="0">
              <a:solidFill>
                <a:schemeClr val="bg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0" name="Line 46"/>
          <p:cNvSpPr>
            <a:spLocks noChangeShapeType="1"/>
          </p:cNvSpPr>
          <p:nvPr/>
        </p:nvSpPr>
        <p:spPr bwMode="auto">
          <a:xfrm flipV="1">
            <a:off x="1619672" y="3545922"/>
            <a:ext cx="2808314" cy="1"/>
          </a:xfrm>
          <a:prstGeom prst="line">
            <a:avLst/>
          </a:prstGeom>
          <a:ln w="12700">
            <a:solidFill>
              <a:srgbClr val="FFC000"/>
            </a:solidFill>
            <a:prstDash val="dash"/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zh-CN" altLang="en-US" kern="0">
              <a:solidFill>
                <a:sysClr val="windowText" lastClr="000000"/>
              </a:solidFill>
            </a:endParaRPr>
          </a:p>
        </p:txBody>
      </p:sp>
      <p:sp>
        <p:nvSpPr>
          <p:cNvPr id="41" name="TextBox 106"/>
          <p:cNvSpPr txBox="1">
            <a:spLocks noChangeArrowheads="1"/>
          </p:cNvSpPr>
          <p:nvPr/>
        </p:nvSpPr>
        <p:spPr bwMode="auto">
          <a:xfrm flipH="1">
            <a:off x="2141086" y="2905780"/>
            <a:ext cx="2430914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>
              <a:defRPr/>
            </a:pPr>
            <a:r>
              <a:rPr lang="zh-CN" altLang="en-US" sz="16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道氏理论定义为延续三个星期到数月（中期趋势）。</a:t>
            </a:r>
            <a:endParaRPr lang="en-US" altLang="zh-CN" sz="1600" kern="0" dirty="0" smtClean="0">
              <a:solidFill>
                <a:schemeClr val="bg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5" name="Line 46"/>
          <p:cNvSpPr>
            <a:spLocks noChangeShapeType="1"/>
          </p:cNvSpPr>
          <p:nvPr/>
        </p:nvSpPr>
        <p:spPr bwMode="auto">
          <a:xfrm flipV="1">
            <a:off x="1619671" y="5008237"/>
            <a:ext cx="2952330" cy="8354"/>
          </a:xfrm>
          <a:prstGeom prst="line">
            <a:avLst/>
          </a:prstGeom>
          <a:ln w="12700">
            <a:solidFill>
              <a:srgbClr val="FFC000"/>
            </a:solidFill>
            <a:prstDash val="dash"/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zh-CN" altLang="en-US" kern="0">
              <a:solidFill>
                <a:sysClr val="windowText" lastClr="000000"/>
              </a:solidFill>
            </a:endParaRPr>
          </a:p>
        </p:txBody>
      </p:sp>
      <p:sp>
        <p:nvSpPr>
          <p:cNvPr id="46" name="TextBox 106"/>
          <p:cNvSpPr txBox="1">
            <a:spLocks noChangeArrowheads="1"/>
          </p:cNvSpPr>
          <p:nvPr/>
        </p:nvSpPr>
        <p:spPr bwMode="auto">
          <a:xfrm flipH="1">
            <a:off x="2141086" y="4293096"/>
            <a:ext cx="2430914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>
              <a:defRPr/>
            </a:pPr>
            <a:r>
              <a:rPr lang="zh-CN" altLang="en-US" sz="16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通常被定义为</a:t>
            </a:r>
            <a:r>
              <a:rPr lang="en-US" altLang="zh-CN" sz="16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2-3</a:t>
            </a:r>
            <a:r>
              <a:rPr lang="zh-CN" altLang="en-US" sz="1600" kern="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个星期（短期趋势）。</a:t>
            </a:r>
            <a:endParaRPr lang="en-US" altLang="zh-CN" sz="1600" kern="0" dirty="0" smtClean="0">
              <a:solidFill>
                <a:schemeClr val="bg1">
                  <a:lumMod val="50000"/>
                </a:schemeClr>
              </a:solidFill>
              <a:latin typeface="+mn-ea"/>
              <a:ea typeface="+mn-ea"/>
            </a:endParaRPr>
          </a:p>
        </p:txBody>
      </p:sp>
      <p:grpSp>
        <p:nvGrpSpPr>
          <p:cNvPr id="1051" name="组合 1050"/>
          <p:cNvGrpSpPr/>
          <p:nvPr/>
        </p:nvGrpSpPr>
        <p:grpSpPr>
          <a:xfrm>
            <a:off x="5004048" y="1019145"/>
            <a:ext cx="3816424" cy="2121823"/>
            <a:chOff x="5292462" y="1273587"/>
            <a:chExt cx="3167970" cy="1939389"/>
          </a:xfrm>
        </p:grpSpPr>
        <p:cxnSp>
          <p:nvCxnSpPr>
            <p:cNvPr id="6" name="肘形连接符 5"/>
            <p:cNvCxnSpPr/>
            <p:nvPr/>
          </p:nvCxnSpPr>
          <p:spPr>
            <a:xfrm>
              <a:off x="5292462" y="1340768"/>
              <a:ext cx="3167970" cy="1872208"/>
            </a:xfrm>
            <a:prstGeom prst="bentConnector3">
              <a:avLst>
                <a:gd name="adj1" fmla="val 9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5515135" y="2513265"/>
              <a:ext cx="216024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5724128" y="2513265"/>
              <a:ext cx="144016" cy="1956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5868144" y="2286164"/>
              <a:ext cx="115043" cy="4227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5988672" y="2286163"/>
              <a:ext cx="77494" cy="2232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V="1">
              <a:off x="6066166" y="2095948"/>
              <a:ext cx="145000" cy="4134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6210300" y="2081213"/>
              <a:ext cx="256903" cy="3236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V="1">
              <a:off x="6467203" y="2209365"/>
              <a:ext cx="121021" cy="195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6588224" y="2209364"/>
              <a:ext cx="207023" cy="3334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V="1">
              <a:off x="6795247" y="2079433"/>
              <a:ext cx="297032" cy="4634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7092279" y="2079431"/>
              <a:ext cx="180020" cy="2067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 flipV="1">
              <a:off x="7272299" y="1727231"/>
              <a:ext cx="288032" cy="5589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>
              <a:off x="7560331" y="1727230"/>
              <a:ext cx="252029" cy="2616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 flipV="1">
              <a:off x="7812360" y="1484784"/>
              <a:ext cx="360040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4" name="矩形 1033"/>
            <p:cNvSpPr/>
            <p:nvPr/>
          </p:nvSpPr>
          <p:spPr>
            <a:xfrm>
              <a:off x="7973049" y="1273587"/>
              <a:ext cx="25519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b="1" kern="0" dirty="0" smtClean="0">
                  <a:latin typeface="+mn-ea"/>
                </a:rPr>
                <a:t>4</a:t>
              </a:r>
              <a:endParaRPr lang="zh-CN" altLang="en-US" sz="1100" b="1" dirty="0"/>
            </a:p>
          </p:txBody>
        </p:sp>
        <p:sp>
          <p:nvSpPr>
            <p:cNvPr id="75" name="矩形 74"/>
            <p:cNvSpPr/>
            <p:nvPr/>
          </p:nvSpPr>
          <p:spPr>
            <a:xfrm>
              <a:off x="6062996" y="1845885"/>
              <a:ext cx="25519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b="1" kern="0" dirty="0" smtClean="0">
                  <a:latin typeface="+mn-ea"/>
                </a:rPr>
                <a:t>2</a:t>
              </a:r>
              <a:endParaRPr lang="zh-CN" altLang="en-US" sz="1100" b="1" dirty="0"/>
            </a:p>
          </p:txBody>
        </p:sp>
        <p:sp>
          <p:nvSpPr>
            <p:cNvPr id="76" name="矩形 75"/>
            <p:cNvSpPr/>
            <p:nvPr/>
          </p:nvSpPr>
          <p:spPr>
            <a:xfrm>
              <a:off x="6647676" y="2509413"/>
              <a:ext cx="25519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b="1" kern="0" dirty="0" smtClean="0">
                  <a:latin typeface="+mn-ea"/>
                </a:rPr>
                <a:t>3</a:t>
              </a:r>
              <a:endParaRPr lang="zh-CN" altLang="en-US" sz="1100" b="1" dirty="0"/>
            </a:p>
          </p:txBody>
        </p:sp>
        <p:sp>
          <p:nvSpPr>
            <p:cNvPr id="77" name="矩形 76"/>
            <p:cNvSpPr/>
            <p:nvPr/>
          </p:nvSpPr>
          <p:spPr>
            <a:xfrm>
              <a:off x="5468930" y="2852936"/>
              <a:ext cx="25519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b="1" kern="0" dirty="0" smtClean="0">
                  <a:latin typeface="+mn-ea"/>
                </a:rPr>
                <a:t>1</a:t>
              </a:r>
              <a:endParaRPr lang="zh-CN" altLang="en-US" sz="1100" b="1" dirty="0"/>
            </a:p>
          </p:txBody>
        </p:sp>
        <p:sp>
          <p:nvSpPr>
            <p:cNvPr id="78" name="矩形 77"/>
            <p:cNvSpPr/>
            <p:nvPr/>
          </p:nvSpPr>
          <p:spPr>
            <a:xfrm>
              <a:off x="6300192" y="2390691"/>
              <a:ext cx="27764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b="1" dirty="0" smtClean="0"/>
                <a:t>A</a:t>
              </a:r>
              <a:endParaRPr lang="zh-CN" altLang="en-US" sz="1000" b="1" dirty="0"/>
            </a:p>
          </p:txBody>
        </p:sp>
        <p:sp>
          <p:nvSpPr>
            <p:cNvPr id="79" name="矩形 78"/>
            <p:cNvSpPr/>
            <p:nvPr/>
          </p:nvSpPr>
          <p:spPr>
            <a:xfrm>
              <a:off x="6441592" y="1997614"/>
              <a:ext cx="27764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b="1" dirty="0" smtClean="0"/>
                <a:t>B</a:t>
              </a:r>
              <a:endParaRPr lang="zh-CN" altLang="en-US" sz="1000" b="1" dirty="0"/>
            </a:p>
          </p:txBody>
        </p:sp>
        <p:sp>
          <p:nvSpPr>
            <p:cNvPr id="80" name="矩形 79"/>
            <p:cNvSpPr/>
            <p:nvPr/>
          </p:nvSpPr>
          <p:spPr>
            <a:xfrm>
              <a:off x="6648615" y="2237865"/>
              <a:ext cx="27764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b="1" dirty="0" smtClean="0"/>
                <a:t>C</a:t>
              </a:r>
              <a:endParaRPr lang="zh-CN" altLang="en-US" sz="1000" b="1" dirty="0"/>
            </a:p>
          </p:txBody>
        </p:sp>
      </p:grpSp>
      <p:sp>
        <p:nvSpPr>
          <p:cNvPr id="98" name="矩形 97"/>
          <p:cNvSpPr/>
          <p:nvPr/>
        </p:nvSpPr>
        <p:spPr>
          <a:xfrm>
            <a:off x="5004048" y="3654554"/>
            <a:ext cx="3816424" cy="1384995"/>
          </a:xfrm>
          <a:prstGeom prst="rect">
            <a:avLst/>
          </a:prstGeom>
          <a:ln w="12700">
            <a:solidFill>
              <a:schemeClr val="accent1"/>
            </a:solidFill>
            <a:prstDash val="dashDot"/>
          </a:ln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latin typeface="Arial" panose="020B0604020202020204" pitchFamily="34" charset="0"/>
                <a:ea typeface="宋体" panose="02010600030101010101" pitchFamily="2" charset="-122"/>
              </a:rPr>
              <a:t>趋势是逐级构成的，若干短期趋势构成中期趋势，若干中期趋势构成长期趋势。</a:t>
            </a:r>
            <a:endParaRPr lang="en-US" altLang="zh-CN" sz="1400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latin typeface="Arial" panose="020B0604020202020204" pitchFamily="34" charset="0"/>
                <a:ea typeface="宋体" panose="02010600030101010101" pitchFamily="2" charset="-122"/>
              </a:rPr>
              <a:t>中期趋势又可分为主要的中期趋势和次级的中期趋势；</a:t>
            </a:r>
            <a:endParaRPr lang="en-US" altLang="zh-CN" sz="1400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latin typeface="Arial" panose="020B0604020202020204" pitchFamily="34" charset="0"/>
                <a:ea typeface="宋体" panose="02010600030101010101" pitchFamily="2" charset="-122"/>
              </a:rPr>
              <a:t>在上涨趋势中，次级的中期趋势给出第二次入场机会。</a:t>
            </a:r>
            <a:endParaRPr lang="zh-CN" altLang="en-US" sz="1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52" name="矩形 1051"/>
          <p:cNvSpPr/>
          <p:nvPr/>
        </p:nvSpPr>
        <p:spPr>
          <a:xfrm>
            <a:off x="468312" y="5373216"/>
            <a:ext cx="8352160" cy="864096"/>
          </a:xfrm>
          <a:prstGeom prst="rect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TextBox 106"/>
          <p:cNvSpPr txBox="1">
            <a:spLocks noChangeArrowheads="1"/>
          </p:cNvSpPr>
          <p:nvPr/>
        </p:nvSpPr>
        <p:spPr bwMode="auto">
          <a:xfrm flipH="1">
            <a:off x="715795" y="5539993"/>
            <a:ext cx="7857193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>
              <a:defRPr/>
            </a:pPr>
            <a:r>
              <a:rPr lang="zh-CN" altLang="en-US" sz="1600" kern="0" dirty="0" smtClean="0">
                <a:solidFill>
                  <a:srgbClr val="002060"/>
                </a:solidFill>
                <a:latin typeface="+mn-ea"/>
                <a:ea typeface="+mn-ea"/>
              </a:rPr>
              <a:t>一般来说，在期货市场上，大多数顺应趋势方法的焦点实际上是</a:t>
            </a:r>
            <a:r>
              <a:rPr lang="zh-CN" altLang="en-US" sz="1600" b="1" kern="0" dirty="0" smtClean="0">
                <a:solidFill>
                  <a:srgbClr val="002060"/>
                </a:solidFill>
                <a:latin typeface="+mn-ea"/>
                <a:ea typeface="+mn-ea"/>
              </a:rPr>
              <a:t>中期趋势</a:t>
            </a:r>
            <a:r>
              <a:rPr lang="zh-CN" altLang="en-US" sz="1600" kern="0" dirty="0" smtClean="0">
                <a:solidFill>
                  <a:srgbClr val="002060"/>
                </a:solidFill>
                <a:latin typeface="+mn-ea"/>
                <a:ea typeface="+mn-ea"/>
              </a:rPr>
              <a:t>，而短暂趋势主要用来选择出入场的时机。</a:t>
            </a:r>
            <a:endParaRPr lang="en-US" altLang="zh-CN" sz="1600" kern="0" dirty="0" smtClean="0">
              <a:solidFill>
                <a:srgbClr val="00206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230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34" grpId="0" animBg="1"/>
      <p:bldP spid="35" grpId="0" animBg="1"/>
      <p:bldP spid="36" grpId="0"/>
      <p:bldP spid="40" grpId="0" animBg="1"/>
      <p:bldP spid="41" grpId="0"/>
      <p:bldP spid="45" grpId="0" animBg="1"/>
      <p:bldP spid="46" grpId="0"/>
      <p:bldP spid="98" grpId="0" animBg="1"/>
      <p:bldP spid="1052" grpId="0" animBg="1"/>
      <p:bldP spid="1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>
            <a:spLocks noChangeArrowheads="1"/>
          </p:cNvSpPr>
          <p:nvPr/>
        </p:nvSpPr>
        <p:spPr bwMode="auto">
          <a:xfrm>
            <a:off x="1204913" y="2071042"/>
            <a:ext cx="601662" cy="41275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1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2017713" y="2071042"/>
            <a:ext cx="4483100" cy="41275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铝基本介绍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1204913" y="2904480"/>
            <a:ext cx="601662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  2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017713" y="2904480"/>
            <a:ext cx="4483100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供给侧改革梳理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1204913" y="3736330"/>
            <a:ext cx="601662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  3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017713" y="3736330"/>
            <a:ext cx="4483100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冬季环保限产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1" name="矩形 1"/>
          <p:cNvSpPr>
            <a:spLocks noChangeArrowheads="1"/>
          </p:cNvSpPr>
          <p:nvPr/>
        </p:nvSpPr>
        <p:spPr bwMode="auto">
          <a:xfrm>
            <a:off x="1204913" y="4568180"/>
            <a:ext cx="601662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  4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2" name="矩形 2"/>
          <p:cNvSpPr>
            <a:spLocks noChangeArrowheads="1"/>
          </p:cNvSpPr>
          <p:nvPr/>
        </p:nvSpPr>
        <p:spPr bwMode="auto">
          <a:xfrm>
            <a:off x="2017713" y="4568180"/>
            <a:ext cx="4483100" cy="412750"/>
          </a:xfrm>
          <a:prstGeom prst="rect">
            <a:avLst/>
          </a:prstGeom>
          <a:solidFill>
            <a:srgbClr val="C0C0C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ea typeface="微软雅黑" pitchFamily="34" charset="-122"/>
              </a:rPr>
              <a:t>行情预判及操作建议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973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6D712BF5-9177-4E36-B7D4-B7F7BE2720BC}" type="slidenum">
              <a:rPr lang="zh-CN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20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539750" y="836613"/>
            <a:ext cx="799306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b="1" dirty="0">
                <a:latin typeface="Arial" panose="020B0604020202020204" pitchFamily="34" charset="0"/>
                <a:ea typeface="宋体" panose="02010600030101010101" pitchFamily="2" charset="-122"/>
              </a:rPr>
              <a:t>联系人：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吕洁</a:t>
            </a: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研发副总经理</a:t>
            </a: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投资</a:t>
            </a: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咨询编号</a:t>
            </a:r>
            <a:r>
              <a:rPr lang="zh-CN" altLang="en-US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en-US" altLang="zh-CN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Z0002739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联系电话：</a:t>
            </a:r>
            <a:r>
              <a:rPr lang="en-US" altLang="zh-CN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0571-28132578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邮箱</a:t>
            </a:r>
            <a:r>
              <a:rPr lang="zh-CN" altLang="en-US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  <a:t>lvjie@cindasc.com</a:t>
            </a:r>
          </a:p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CN" sz="18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陈敏华</a:t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金属</a:t>
            </a:r>
            <a:r>
              <a:rPr lang="zh-CN" altLang="en-US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研究员</a:t>
            </a: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联系</a:t>
            </a: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电话：</a:t>
            </a:r>
            <a:r>
              <a:rPr lang="en-US" altLang="zh-CN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0571-28132632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邮箱</a:t>
            </a:r>
            <a:r>
              <a:rPr lang="zh-CN" altLang="en-US" sz="1800" dirty="0" smtClean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  <a:t>chenminhua@cindasc.com</a:t>
            </a:r>
          </a:p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CN" sz="18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CN" sz="18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endParaRPr lang="en-US" altLang="zh-CN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818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灯片编号占位符 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05CD083D-BC49-440B-A071-911ABEC2EA0B}" type="slidenum">
              <a:rPr lang="zh-CN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21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6147" name="矩形 2"/>
          <p:cNvSpPr>
            <a:spLocks noChangeArrowheads="1"/>
          </p:cNvSpPr>
          <p:nvPr/>
        </p:nvSpPr>
        <p:spPr bwMode="auto">
          <a:xfrm>
            <a:off x="468313" y="692150"/>
            <a:ext cx="8135937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b="1" dirty="0">
                <a:latin typeface="Arial" panose="020B0604020202020204" pitchFamily="34" charset="0"/>
                <a:ea typeface="宋体" panose="02010600030101010101" pitchFamily="2" charset="-122"/>
              </a:rPr>
              <a:t>重要声明</a:t>
            </a: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/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报告中的信息均来源于公开可获得的资料，信达期货有限公司力求准确可靠，但对这些信息的准确性及完整性不做任何保证，据此投资，责任自负。</a:t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本报告不构成个人投资建议，也没有考虑到个别客户特殊的投资目标、财政状况或需要。</a:t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客户应考虑本报告中的任何意见或建议是否符合其特定情况。未经信达期货有限公司授权许可，任何引用、转载以及向第三方传播本报告的行为均可能承担法律责任。</a:t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  <a:t>期市有风险，入市需谨慎。</a:t>
            </a:r>
            <a:br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br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824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E:\平面设计\品牌形象\ppt\20130715稿3\封底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46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EB07BDDE-D0BC-45A7-BF15-75E9B0413A22}" type="slidenum">
              <a:rPr lang="zh-CN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22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7172" name="Rectangle 3"/>
          <p:cNvSpPr txBox="1">
            <a:spLocks noChangeArrowheads="1"/>
          </p:cNvSpPr>
          <p:nvPr/>
        </p:nvSpPr>
        <p:spPr bwMode="auto">
          <a:xfrm>
            <a:off x="611188" y="5589588"/>
            <a:ext cx="619283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ea typeface="宋体" panose="02010600030101010101" pitchFamily="2" charset="-122"/>
              </a:rPr>
              <a:t>地址：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  <a:t>浙江省杭州市文晖路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</a:rPr>
              <a:t>108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  <a:t>号浙江出版物资大厦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</a:rPr>
              <a:t>1125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  <a:t>室、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</a:rPr>
              <a:t>1127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  <a:t>室、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</a:rPr>
              <a:t>12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  <a:t>楼、</a:t>
            </a:r>
            <a:r>
              <a:rPr lang="en-US" altLang="zh-CN" sz="1200" dirty="0">
                <a:latin typeface="Arial" panose="020B0604020202020204" pitchFamily="34" charset="0"/>
                <a:ea typeface="宋体" panose="02010600030101010101" pitchFamily="2" charset="-122"/>
              </a:rPr>
              <a:t>16</a:t>
            </a:r>
            <a:r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  <a:t>楼</a:t>
            </a:r>
            <a:endParaRPr lang="en-US" altLang="zh-CN" sz="1200" dirty="0">
              <a:ea typeface="宋体" panose="02010600030101010101" pitchFamily="2" charset="-122"/>
            </a:endParaRPr>
          </a:p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ea typeface="宋体" panose="02010600030101010101" pitchFamily="2" charset="-122"/>
              </a:rPr>
              <a:t>邮编：</a:t>
            </a:r>
            <a:r>
              <a:rPr lang="en-US" altLang="zh-CN" sz="1200" dirty="0">
                <a:ea typeface="宋体" panose="02010600030101010101" pitchFamily="2" charset="-122"/>
              </a:rPr>
              <a:t>310004</a:t>
            </a:r>
          </a:p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ea typeface="宋体" panose="02010600030101010101" pitchFamily="2" charset="-122"/>
              </a:rPr>
              <a:t>电话：</a:t>
            </a:r>
            <a:r>
              <a:rPr lang="en-US" altLang="zh-CN" sz="1200" dirty="0">
                <a:ea typeface="宋体" panose="02010600030101010101" pitchFamily="2" charset="-122"/>
              </a:rPr>
              <a:t>0571-28132579</a:t>
            </a:r>
          </a:p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ea typeface="宋体" panose="02010600030101010101" pitchFamily="2" charset="-122"/>
              </a:rPr>
              <a:t>传真：</a:t>
            </a:r>
            <a:r>
              <a:rPr lang="en-US" altLang="zh-CN" sz="1200" dirty="0">
                <a:ea typeface="宋体" panose="02010600030101010101" pitchFamily="2" charset="-122"/>
              </a:rPr>
              <a:t>0571-28132689</a:t>
            </a:r>
          </a:p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ea typeface="宋体" panose="02010600030101010101" pitchFamily="2" charset="-122"/>
              </a:rPr>
              <a:t>网址：</a:t>
            </a:r>
            <a:r>
              <a:rPr lang="en-US" altLang="zh-CN" sz="1200" dirty="0">
                <a:ea typeface="宋体" panose="02010600030101010101" pitchFamily="2" charset="-122"/>
              </a:rPr>
              <a:t>www.cindaqh.com</a:t>
            </a:r>
            <a:endParaRPr lang="zh-CN" altLang="en-US" sz="1200" dirty="0">
              <a:ea typeface="宋体" panose="02010600030101010101" pitchFamily="2" charset="-122"/>
            </a:endParaRPr>
          </a:p>
        </p:txBody>
      </p:sp>
      <p:pic>
        <p:nvPicPr>
          <p:cNvPr id="6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085850"/>
            <a:ext cx="6802437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4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44624"/>
            <a:ext cx="6839991" cy="405718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1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、铝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产业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链介绍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/>
          </p:nvPr>
        </p:nvGraphicFramePr>
        <p:xfrm>
          <a:off x="348398" y="4479157"/>
          <a:ext cx="8544081" cy="1888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274"/>
                <a:gridCol w="1584176"/>
                <a:gridCol w="1872208"/>
                <a:gridCol w="2088232"/>
                <a:gridCol w="1728191"/>
              </a:tblGrid>
              <a:tr h="332538"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铝土矿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氧化铝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电解铝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铝材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</a:tr>
              <a:tr h="3048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行业集中度</a:t>
                      </a:r>
                      <a:endParaRPr lang="zh-CN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垄断程度高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垄断程度高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完全竞争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完全竞争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进入壁垒</a:t>
                      </a:r>
                      <a:endParaRPr lang="zh-CN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高，高品位、可开采的资源稀缺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高，优质资源供应和较高资本支出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高资本支出，稳定的电力供应及较低的电力成本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资本密集，技术和经验的积累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定价方式</a:t>
                      </a:r>
                      <a:endParaRPr lang="zh-CN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现货价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铝价的一定比重，或现货价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现货价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铝价</a:t>
                      </a:r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加工费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15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回报率</a:t>
                      </a:r>
                      <a:endParaRPr lang="zh-CN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高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中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低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中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35" name="组合 34"/>
          <p:cNvGrpSpPr/>
          <p:nvPr/>
        </p:nvGrpSpPr>
        <p:grpSpPr>
          <a:xfrm>
            <a:off x="251520" y="620688"/>
            <a:ext cx="8496944" cy="3744416"/>
            <a:chOff x="251520" y="620688"/>
            <a:chExt cx="8496944" cy="3744416"/>
          </a:xfrm>
        </p:grpSpPr>
        <p:sp>
          <p:nvSpPr>
            <p:cNvPr id="2" name="矩形 1"/>
            <p:cNvSpPr/>
            <p:nvPr/>
          </p:nvSpPr>
          <p:spPr>
            <a:xfrm>
              <a:off x="251520" y="1086283"/>
              <a:ext cx="936104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铝土矿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475656" y="1086283"/>
              <a:ext cx="936104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氧化铝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475656" y="2295903"/>
              <a:ext cx="936104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电力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771800" y="1692518"/>
              <a:ext cx="936104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zh-CN" altLang="en-US" sz="1600" b="1" dirty="0">
                  <a:solidFill>
                    <a:schemeClr val="tx1"/>
                  </a:solidFill>
                </a:rPr>
                <a:t>电解铝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5220072" y="1086283"/>
              <a:ext cx="936104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挤压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215813" y="2295903"/>
              <a:ext cx="936104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熔铸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5215813" y="2831473"/>
              <a:ext cx="936104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热轧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215813" y="3374819"/>
              <a:ext cx="936104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冷轧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214696" y="3931595"/>
              <a:ext cx="936104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箔轧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447454" y="1086283"/>
              <a:ext cx="1004866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铝型材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420207" y="3370890"/>
              <a:ext cx="1004866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铝板带材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419888" y="3934259"/>
              <a:ext cx="1004866" cy="3600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铝箔材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7740352" y="1086283"/>
              <a:ext cx="1008112" cy="1815882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/>
                <a:t>建筑</a:t>
              </a:r>
              <a:endParaRPr lang="en-US" altLang="zh-CN" sz="1600" dirty="0" smtClean="0"/>
            </a:p>
            <a:p>
              <a:r>
                <a:rPr lang="zh-CN" altLang="en-US" sz="1600" dirty="0" smtClean="0"/>
                <a:t>机械</a:t>
              </a:r>
              <a:endParaRPr lang="en-US" altLang="zh-CN" sz="1600" dirty="0" smtClean="0"/>
            </a:p>
            <a:p>
              <a:r>
                <a:rPr lang="zh-CN" altLang="en-US" sz="1600" dirty="0" smtClean="0"/>
                <a:t>交通运输</a:t>
              </a:r>
              <a:endParaRPr lang="en-US" altLang="zh-CN" sz="1600" dirty="0" smtClean="0"/>
            </a:p>
            <a:p>
              <a:r>
                <a:rPr lang="zh-CN" altLang="en-US" sz="1600" dirty="0" smtClean="0"/>
                <a:t>电力</a:t>
              </a:r>
              <a:endParaRPr lang="en-US" altLang="zh-CN" sz="1600" dirty="0" smtClean="0"/>
            </a:p>
            <a:p>
              <a:r>
                <a:rPr lang="zh-CN" altLang="en-US" sz="1600" dirty="0" smtClean="0"/>
                <a:t>家电</a:t>
              </a:r>
              <a:endParaRPr lang="en-US" altLang="zh-CN" sz="1600" dirty="0" smtClean="0"/>
            </a:p>
            <a:p>
              <a:r>
                <a:rPr lang="zh-CN" altLang="en-US" sz="1600" dirty="0" smtClean="0"/>
                <a:t>包装</a:t>
              </a:r>
              <a:endParaRPr lang="en-US" altLang="zh-CN" sz="1600" dirty="0" smtClean="0"/>
            </a:p>
            <a:p>
              <a:r>
                <a:rPr lang="zh-CN" altLang="en-US" sz="1600" dirty="0"/>
                <a:t>其他</a:t>
              </a:r>
            </a:p>
          </p:txBody>
        </p:sp>
        <p:cxnSp>
          <p:nvCxnSpPr>
            <p:cNvPr id="18" name="直接箭头连接符 17"/>
            <p:cNvCxnSpPr>
              <a:stCxn id="2" idx="3"/>
              <a:endCxn id="6" idx="1"/>
            </p:cNvCxnSpPr>
            <p:nvPr/>
          </p:nvCxnSpPr>
          <p:spPr>
            <a:xfrm>
              <a:off x="1187624" y="1266303"/>
              <a:ext cx="288032" cy="0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>
              <a:stCxn id="9" idx="3"/>
              <a:endCxn id="14" idx="1"/>
            </p:cNvCxnSpPr>
            <p:nvPr/>
          </p:nvCxnSpPr>
          <p:spPr>
            <a:xfrm>
              <a:off x="6156176" y="1266303"/>
              <a:ext cx="291278" cy="0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>
              <a:stCxn id="10" idx="2"/>
              <a:endCxn id="11" idx="0"/>
            </p:cNvCxnSpPr>
            <p:nvPr/>
          </p:nvCxnSpPr>
          <p:spPr>
            <a:xfrm>
              <a:off x="5683865" y="2655943"/>
              <a:ext cx="0" cy="175530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箭头连接符 27"/>
            <p:cNvCxnSpPr>
              <a:stCxn id="11" idx="2"/>
              <a:endCxn id="12" idx="0"/>
            </p:cNvCxnSpPr>
            <p:nvPr/>
          </p:nvCxnSpPr>
          <p:spPr>
            <a:xfrm>
              <a:off x="5683865" y="3191513"/>
              <a:ext cx="0" cy="183306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>
              <a:stCxn id="12" idx="2"/>
              <a:endCxn id="13" idx="0"/>
            </p:cNvCxnSpPr>
            <p:nvPr/>
          </p:nvCxnSpPr>
          <p:spPr>
            <a:xfrm flipH="1">
              <a:off x="5682748" y="3734859"/>
              <a:ext cx="1117" cy="196736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12" idx="3"/>
              <a:endCxn id="15" idx="1"/>
            </p:cNvCxnSpPr>
            <p:nvPr/>
          </p:nvCxnSpPr>
          <p:spPr>
            <a:xfrm flipV="1">
              <a:off x="6151917" y="3550910"/>
              <a:ext cx="268290" cy="3929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>
              <a:stCxn id="13" idx="3"/>
              <a:endCxn id="16" idx="1"/>
            </p:cNvCxnSpPr>
            <p:nvPr/>
          </p:nvCxnSpPr>
          <p:spPr>
            <a:xfrm>
              <a:off x="6150800" y="4111615"/>
              <a:ext cx="269088" cy="2664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stCxn id="14" idx="3"/>
            </p:cNvCxnSpPr>
            <p:nvPr/>
          </p:nvCxnSpPr>
          <p:spPr>
            <a:xfrm>
              <a:off x="7452320" y="1266303"/>
              <a:ext cx="266738" cy="0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>
              <a:stCxn id="6" idx="3"/>
            </p:cNvCxnSpPr>
            <p:nvPr/>
          </p:nvCxnSpPr>
          <p:spPr>
            <a:xfrm>
              <a:off x="2411760" y="1266303"/>
              <a:ext cx="144016" cy="0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>
              <a:stCxn id="7" idx="3"/>
            </p:cNvCxnSpPr>
            <p:nvPr/>
          </p:nvCxnSpPr>
          <p:spPr>
            <a:xfrm>
              <a:off x="2411760" y="2475923"/>
              <a:ext cx="144000" cy="0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 flipH="1">
              <a:off x="2553207" y="1266303"/>
              <a:ext cx="2553" cy="1209620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/>
            <p:nvPr/>
          </p:nvCxnSpPr>
          <p:spPr>
            <a:xfrm>
              <a:off x="2553207" y="1871113"/>
              <a:ext cx="216000" cy="0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>
              <a:off x="4964654" y="1266303"/>
              <a:ext cx="218577" cy="0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>
              <a:off x="4964654" y="2475923"/>
              <a:ext cx="218561" cy="0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 flipH="1">
              <a:off x="4964654" y="1266303"/>
              <a:ext cx="2553" cy="1209620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箭头连接符 51"/>
            <p:cNvCxnSpPr/>
            <p:nvPr/>
          </p:nvCxnSpPr>
          <p:spPr>
            <a:xfrm flipV="1">
              <a:off x="3707904" y="1871113"/>
              <a:ext cx="251191" cy="1425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 flipH="1">
              <a:off x="8244728" y="2923483"/>
              <a:ext cx="2234" cy="1188132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箭头连接符 59"/>
            <p:cNvCxnSpPr>
              <a:stCxn id="16" idx="3"/>
            </p:cNvCxnSpPr>
            <p:nvPr/>
          </p:nvCxnSpPr>
          <p:spPr>
            <a:xfrm flipV="1">
              <a:off x="7424754" y="4110350"/>
              <a:ext cx="817881" cy="3929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箭头连接符 62"/>
            <p:cNvCxnSpPr>
              <a:stCxn id="15" idx="3"/>
            </p:cNvCxnSpPr>
            <p:nvPr/>
          </p:nvCxnSpPr>
          <p:spPr>
            <a:xfrm>
              <a:off x="7425073" y="3550910"/>
              <a:ext cx="819335" cy="0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矩形 65"/>
            <p:cNvSpPr/>
            <p:nvPr/>
          </p:nvSpPr>
          <p:spPr>
            <a:xfrm>
              <a:off x="320263" y="791126"/>
              <a:ext cx="798617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1.8~2.0</a:t>
              </a:r>
              <a:r>
                <a:rPr lang="zh-CN" altLang="en-US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吨</a:t>
              </a:r>
              <a:endParaRPr lang="zh-CN" altLang="en-US" dirty="0"/>
            </a:p>
          </p:txBody>
        </p:sp>
        <p:sp>
          <p:nvSpPr>
            <p:cNvPr id="67" name="矩形 66"/>
            <p:cNvSpPr/>
            <p:nvPr/>
          </p:nvSpPr>
          <p:spPr>
            <a:xfrm>
              <a:off x="2497087" y="1314094"/>
              <a:ext cx="59984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1.95</a:t>
              </a:r>
              <a:r>
                <a:rPr lang="zh-CN" altLang="en-US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吨</a:t>
              </a:r>
              <a:endParaRPr lang="zh-CN" altLang="en-US" dirty="0"/>
            </a:p>
          </p:txBody>
        </p:sp>
        <p:sp>
          <p:nvSpPr>
            <p:cNvPr id="68" name="矩形 67"/>
            <p:cNvSpPr/>
            <p:nvPr/>
          </p:nvSpPr>
          <p:spPr>
            <a:xfrm>
              <a:off x="2483768" y="2163393"/>
              <a:ext cx="71846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13500</a:t>
              </a:r>
              <a:r>
                <a:rPr lang="zh-CN" altLang="en-US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度</a:t>
              </a:r>
              <a:endParaRPr lang="zh-CN" altLang="en-US" dirty="0"/>
            </a:p>
          </p:txBody>
        </p:sp>
        <p:sp>
          <p:nvSpPr>
            <p:cNvPr id="69" name="矩形 68"/>
            <p:cNvSpPr/>
            <p:nvPr/>
          </p:nvSpPr>
          <p:spPr>
            <a:xfrm>
              <a:off x="1737963" y="3447832"/>
              <a:ext cx="363369" cy="9172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zh-CN" altLang="en-US" sz="1400" dirty="0" smtClean="0">
                  <a:solidFill>
                    <a:schemeClr val="tx1"/>
                  </a:solidFill>
                </a:rPr>
                <a:t>阳极碳素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2561324" y="3447832"/>
              <a:ext cx="363369" cy="9172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zh-CN" altLang="en-US" sz="1400" dirty="0" smtClean="0">
                  <a:solidFill>
                    <a:schemeClr val="tx1"/>
                  </a:solidFill>
                </a:rPr>
                <a:t>氟化铝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388620" y="3447832"/>
              <a:ext cx="363369" cy="9172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zh-CN" altLang="en-US" sz="1400" dirty="0" smtClean="0">
                  <a:solidFill>
                    <a:schemeClr val="tx1"/>
                  </a:solidFill>
                </a:rPr>
                <a:t>冰晶石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直接连接符 81"/>
            <p:cNvCxnSpPr>
              <a:stCxn id="70" idx="0"/>
            </p:cNvCxnSpPr>
            <p:nvPr/>
          </p:nvCxnSpPr>
          <p:spPr>
            <a:xfrm flipV="1">
              <a:off x="2743009" y="2708920"/>
              <a:ext cx="3095" cy="738912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/>
            <p:cNvCxnSpPr/>
            <p:nvPr/>
          </p:nvCxnSpPr>
          <p:spPr>
            <a:xfrm flipH="1" flipV="1">
              <a:off x="3569671" y="3046721"/>
              <a:ext cx="812" cy="413216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/>
            <p:cNvCxnSpPr/>
            <p:nvPr/>
          </p:nvCxnSpPr>
          <p:spPr>
            <a:xfrm flipH="1" flipV="1">
              <a:off x="1926401" y="3034616"/>
              <a:ext cx="812" cy="413216"/>
            </a:xfrm>
            <a:prstGeom prst="line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箭头连接符 84"/>
            <p:cNvCxnSpPr/>
            <p:nvPr/>
          </p:nvCxnSpPr>
          <p:spPr>
            <a:xfrm>
              <a:off x="1926401" y="3034617"/>
              <a:ext cx="1643270" cy="12104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箭头连接符 90"/>
            <p:cNvCxnSpPr>
              <a:endCxn id="8" idx="2"/>
            </p:cNvCxnSpPr>
            <p:nvPr/>
          </p:nvCxnSpPr>
          <p:spPr>
            <a:xfrm flipV="1">
              <a:off x="3234832" y="2052558"/>
              <a:ext cx="5020" cy="656362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箭头连接符 94"/>
            <p:cNvCxnSpPr/>
            <p:nvPr/>
          </p:nvCxnSpPr>
          <p:spPr>
            <a:xfrm>
              <a:off x="2743008" y="2708920"/>
              <a:ext cx="504000" cy="0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矩形 95"/>
            <p:cNvSpPr/>
            <p:nvPr/>
          </p:nvSpPr>
          <p:spPr>
            <a:xfrm>
              <a:off x="1890463" y="3168032"/>
              <a:ext cx="521297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0.5</a:t>
              </a:r>
              <a:r>
                <a:rPr lang="zh-CN" altLang="en-US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吨</a:t>
              </a:r>
              <a:endParaRPr lang="zh-CN" altLang="en-US" dirty="0"/>
            </a:p>
          </p:txBody>
        </p:sp>
        <p:sp>
          <p:nvSpPr>
            <p:cNvPr id="97" name="矩形 96"/>
            <p:cNvSpPr/>
            <p:nvPr/>
          </p:nvSpPr>
          <p:spPr>
            <a:xfrm>
              <a:off x="2699792" y="3168032"/>
              <a:ext cx="62388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25</a:t>
              </a:r>
              <a:r>
                <a:rPr lang="zh-CN" altLang="en-US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公斤</a:t>
              </a:r>
              <a:endParaRPr lang="zh-CN" altLang="en-US" dirty="0"/>
            </a:p>
          </p:txBody>
        </p:sp>
        <p:sp>
          <p:nvSpPr>
            <p:cNvPr id="98" name="矩形 97"/>
            <p:cNvSpPr/>
            <p:nvPr/>
          </p:nvSpPr>
          <p:spPr>
            <a:xfrm>
              <a:off x="3560827" y="3168032"/>
              <a:ext cx="54534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5</a:t>
              </a:r>
              <a:r>
                <a:rPr lang="zh-CN" altLang="en-US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公斤</a:t>
              </a:r>
              <a:endParaRPr lang="zh-CN" altLang="en-US" dirty="0"/>
            </a:p>
          </p:txBody>
        </p:sp>
        <p:sp>
          <p:nvSpPr>
            <p:cNvPr id="53" name="矩形 52"/>
            <p:cNvSpPr/>
            <p:nvPr/>
          </p:nvSpPr>
          <p:spPr>
            <a:xfrm>
              <a:off x="2769207" y="620688"/>
              <a:ext cx="936104" cy="360040"/>
            </a:xfrm>
            <a:prstGeom prst="rect">
              <a:avLst/>
            </a:prstGeom>
            <a:solidFill>
              <a:srgbClr val="00FF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废铝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直接箭头连接符 53"/>
            <p:cNvCxnSpPr>
              <a:stCxn id="53" idx="2"/>
              <a:endCxn id="8" idx="0"/>
            </p:cNvCxnSpPr>
            <p:nvPr/>
          </p:nvCxnSpPr>
          <p:spPr>
            <a:xfrm>
              <a:off x="3237259" y="980728"/>
              <a:ext cx="2593" cy="711790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箭头连接符 54"/>
            <p:cNvCxnSpPr/>
            <p:nvPr/>
          </p:nvCxnSpPr>
          <p:spPr>
            <a:xfrm>
              <a:off x="3247989" y="1327428"/>
              <a:ext cx="576000" cy="0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/>
            <p:nvPr/>
          </p:nvCxnSpPr>
          <p:spPr>
            <a:xfrm>
              <a:off x="3823989" y="1314094"/>
              <a:ext cx="0" cy="557019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矩形 60"/>
            <p:cNvSpPr/>
            <p:nvPr/>
          </p:nvSpPr>
          <p:spPr>
            <a:xfrm>
              <a:off x="4071717" y="2047696"/>
              <a:ext cx="716307" cy="2651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</a:rPr>
                <a:t>铝水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4071717" y="1444899"/>
              <a:ext cx="716307" cy="2651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>
                  <a:solidFill>
                    <a:schemeClr val="tx1"/>
                  </a:solidFill>
                </a:rPr>
                <a:t>铝锭</a:t>
              </a:r>
            </a:p>
          </p:txBody>
        </p:sp>
        <p:cxnSp>
          <p:nvCxnSpPr>
            <p:cNvPr id="64" name="直接箭头连接符 63"/>
            <p:cNvCxnSpPr>
              <a:stCxn id="62" idx="3"/>
            </p:cNvCxnSpPr>
            <p:nvPr/>
          </p:nvCxnSpPr>
          <p:spPr>
            <a:xfrm flipV="1">
              <a:off x="4788024" y="1575704"/>
              <a:ext cx="176630" cy="1788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>
              <a:stCxn id="61" idx="3"/>
            </p:cNvCxnSpPr>
            <p:nvPr/>
          </p:nvCxnSpPr>
          <p:spPr>
            <a:xfrm>
              <a:off x="4788024" y="2180289"/>
              <a:ext cx="176630" cy="0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肘形连接符 31"/>
            <p:cNvCxnSpPr>
              <a:stCxn id="62" idx="1"/>
              <a:endCxn id="61" idx="1"/>
            </p:cNvCxnSpPr>
            <p:nvPr/>
          </p:nvCxnSpPr>
          <p:spPr>
            <a:xfrm rot="10800000" flipV="1">
              <a:off x="4071717" y="1577491"/>
              <a:ext cx="12700" cy="602797"/>
            </a:xfrm>
            <a:prstGeom prst="bentConnector3">
              <a:avLst>
                <a:gd name="adj1" fmla="val 1145457"/>
              </a:avLst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矩形 72"/>
            <p:cNvSpPr/>
            <p:nvPr/>
          </p:nvSpPr>
          <p:spPr>
            <a:xfrm>
              <a:off x="4199452" y="2290124"/>
              <a:ext cx="46679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70%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3707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96" y="548681"/>
            <a:ext cx="8964000" cy="3733118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44624"/>
            <a:ext cx="6839991" cy="405718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、全球铝产业链分工体系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7712044" y="3872081"/>
            <a:ext cx="1143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</a:rPr>
              <a:t>数据来源：</a:t>
            </a:r>
            <a:r>
              <a:rPr lang="en-US" altLang="zh-CN" sz="1200" dirty="0" smtClean="0">
                <a:solidFill>
                  <a:srgbClr val="FF0000"/>
                </a:solidFill>
              </a:rPr>
              <a:t>IAI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683568" y="4281799"/>
            <a:ext cx="4162425" cy="2466975"/>
            <a:chOff x="1619672" y="4294355"/>
            <a:chExt cx="4162425" cy="2466975"/>
          </a:xfrm>
        </p:grpSpPr>
        <p:graphicFrame>
          <p:nvGraphicFramePr>
            <p:cNvPr id="77" name="图表 7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90454600"/>
                </p:ext>
              </p:extLst>
            </p:nvPr>
          </p:nvGraphicFramePr>
          <p:xfrm>
            <a:off x="1619672" y="4294355"/>
            <a:ext cx="4162425" cy="2466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7" name="文本框 16"/>
            <p:cNvSpPr txBox="1"/>
            <p:nvPr/>
          </p:nvSpPr>
          <p:spPr>
            <a:xfrm>
              <a:off x="1691680" y="4509120"/>
              <a:ext cx="400110" cy="208823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1400" dirty="0" smtClean="0"/>
                <a:t>全球铝土矿资源分布</a:t>
              </a:r>
              <a:endParaRPr lang="zh-CN" altLang="en-US" sz="1400" dirty="0"/>
            </a:p>
          </p:txBody>
        </p:sp>
      </p:grpSp>
      <p:graphicFrame>
        <p:nvGraphicFramePr>
          <p:cNvPr id="78" name="图表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6640081"/>
              </p:ext>
            </p:extLst>
          </p:nvPr>
        </p:nvGraphicFramePr>
        <p:xfrm>
          <a:off x="4872554" y="4281799"/>
          <a:ext cx="4161600" cy="246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22" name="肘形连接符 21"/>
          <p:cNvCxnSpPr>
            <a:endCxn id="77" idx="1"/>
          </p:cNvCxnSpPr>
          <p:nvPr/>
        </p:nvCxnSpPr>
        <p:spPr>
          <a:xfrm rot="16200000" flipH="1">
            <a:off x="-1421195" y="3410523"/>
            <a:ext cx="3598454" cy="611072"/>
          </a:xfrm>
          <a:prstGeom prst="bentConnector2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圆角矩形 35"/>
          <p:cNvSpPr/>
          <p:nvPr/>
        </p:nvSpPr>
        <p:spPr>
          <a:xfrm>
            <a:off x="108499" y="1772816"/>
            <a:ext cx="539065" cy="288032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65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44624"/>
            <a:ext cx="6839991" cy="405718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、全球铝产业链分工体系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aphicFrame>
        <p:nvGraphicFramePr>
          <p:cNvPr id="10" name="图表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174359"/>
              </p:ext>
            </p:extLst>
          </p:nvPr>
        </p:nvGraphicFramePr>
        <p:xfrm>
          <a:off x="323528" y="4293096"/>
          <a:ext cx="41400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图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4682"/>
              </p:ext>
            </p:extLst>
          </p:nvPr>
        </p:nvGraphicFramePr>
        <p:xfrm>
          <a:off x="4592548" y="4293096"/>
          <a:ext cx="41400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20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96" y="548681"/>
            <a:ext cx="8964000" cy="3733118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44624"/>
            <a:ext cx="6839991" cy="405718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、全球铝产业链分工体系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7712044" y="3872081"/>
            <a:ext cx="1143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</a:rPr>
              <a:t>数据来源：</a:t>
            </a:r>
            <a:r>
              <a:rPr lang="en-US" altLang="zh-CN" sz="1200" dirty="0" smtClean="0">
                <a:solidFill>
                  <a:srgbClr val="FF0000"/>
                </a:solidFill>
              </a:rPr>
              <a:t>IAI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22" name="肘形连接符 21"/>
          <p:cNvCxnSpPr>
            <a:endCxn id="77" idx="1"/>
          </p:cNvCxnSpPr>
          <p:nvPr/>
        </p:nvCxnSpPr>
        <p:spPr>
          <a:xfrm rot="16200000" flipH="1">
            <a:off x="-1421195" y="3410523"/>
            <a:ext cx="3598454" cy="611072"/>
          </a:xfrm>
          <a:prstGeom prst="bentConnector2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圆角矩形 35"/>
          <p:cNvSpPr/>
          <p:nvPr/>
        </p:nvSpPr>
        <p:spPr>
          <a:xfrm>
            <a:off x="1763688" y="1772816"/>
            <a:ext cx="539065" cy="288032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连接符 2"/>
          <p:cNvCxnSpPr>
            <a:endCxn id="36" idx="1"/>
          </p:cNvCxnSpPr>
          <p:nvPr/>
        </p:nvCxnSpPr>
        <p:spPr>
          <a:xfrm>
            <a:off x="72494" y="1916832"/>
            <a:ext cx="1691194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  <a:alpha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图表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739780"/>
              </p:ext>
            </p:extLst>
          </p:nvPr>
        </p:nvGraphicFramePr>
        <p:xfrm>
          <a:off x="665283" y="4281799"/>
          <a:ext cx="4122741" cy="2459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图表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942266"/>
              </p:ext>
            </p:extLst>
          </p:nvPr>
        </p:nvGraphicFramePr>
        <p:xfrm>
          <a:off x="4860496" y="4281798"/>
          <a:ext cx="4176000" cy="2459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535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96" y="548681"/>
            <a:ext cx="8964000" cy="3733118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44624"/>
            <a:ext cx="6839991" cy="405718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、全球铝产业链分工体系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7712044" y="3872081"/>
            <a:ext cx="1143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</a:rPr>
              <a:t>数据来源：</a:t>
            </a:r>
            <a:r>
              <a:rPr lang="en-US" altLang="zh-CN" sz="1200" dirty="0" smtClean="0">
                <a:solidFill>
                  <a:srgbClr val="FF0000"/>
                </a:solidFill>
              </a:rPr>
              <a:t>IAI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22" name="肘形连接符 21"/>
          <p:cNvCxnSpPr/>
          <p:nvPr/>
        </p:nvCxnSpPr>
        <p:spPr>
          <a:xfrm rot="16200000" flipH="1">
            <a:off x="-1421195" y="3410523"/>
            <a:ext cx="3598454" cy="611072"/>
          </a:xfrm>
          <a:prstGeom prst="bentConnector2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圆角矩形 35"/>
          <p:cNvSpPr/>
          <p:nvPr/>
        </p:nvSpPr>
        <p:spPr>
          <a:xfrm>
            <a:off x="3347864" y="1772816"/>
            <a:ext cx="624983" cy="288032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连接符 2"/>
          <p:cNvCxnSpPr>
            <a:endCxn id="36" idx="1"/>
          </p:cNvCxnSpPr>
          <p:nvPr/>
        </p:nvCxnSpPr>
        <p:spPr>
          <a:xfrm>
            <a:off x="72495" y="1916832"/>
            <a:ext cx="3275369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  <a:alpha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12" name="图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938642"/>
              </p:ext>
            </p:extLst>
          </p:nvPr>
        </p:nvGraphicFramePr>
        <p:xfrm>
          <a:off x="683569" y="4281799"/>
          <a:ext cx="4147430" cy="2459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图表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660606"/>
              </p:ext>
            </p:extLst>
          </p:nvPr>
        </p:nvGraphicFramePr>
        <p:xfrm>
          <a:off x="4788024" y="4281798"/>
          <a:ext cx="4176000" cy="2459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067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96" y="548681"/>
            <a:ext cx="8964000" cy="3733118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44624"/>
            <a:ext cx="6839991" cy="405718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、全球铝产业链分工体系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7712044" y="3872081"/>
            <a:ext cx="1143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</a:rPr>
              <a:t>数据来源：</a:t>
            </a:r>
            <a:r>
              <a:rPr lang="en-US" altLang="zh-CN" sz="1200" dirty="0" smtClean="0">
                <a:solidFill>
                  <a:srgbClr val="FF0000"/>
                </a:solidFill>
              </a:rPr>
              <a:t>IAI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22" name="肘形连接符 21"/>
          <p:cNvCxnSpPr/>
          <p:nvPr/>
        </p:nvCxnSpPr>
        <p:spPr>
          <a:xfrm rot="16200000" flipH="1">
            <a:off x="-1421195" y="3410523"/>
            <a:ext cx="3598454" cy="611072"/>
          </a:xfrm>
          <a:prstGeom prst="bentConnector2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圆角矩形 35"/>
          <p:cNvSpPr/>
          <p:nvPr/>
        </p:nvSpPr>
        <p:spPr>
          <a:xfrm>
            <a:off x="8216551" y="1745209"/>
            <a:ext cx="624983" cy="288032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连接符 2"/>
          <p:cNvCxnSpPr>
            <a:endCxn id="36" idx="1"/>
          </p:cNvCxnSpPr>
          <p:nvPr/>
        </p:nvCxnSpPr>
        <p:spPr>
          <a:xfrm flipV="1">
            <a:off x="72495" y="1889225"/>
            <a:ext cx="8144056" cy="27607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  <a:alpha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11" name="图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12852"/>
              </p:ext>
            </p:extLst>
          </p:nvPr>
        </p:nvGraphicFramePr>
        <p:xfrm>
          <a:off x="683569" y="4286842"/>
          <a:ext cx="4176000" cy="2408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图表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112985"/>
              </p:ext>
            </p:extLst>
          </p:nvPr>
        </p:nvGraphicFramePr>
        <p:xfrm>
          <a:off x="4932040" y="4281798"/>
          <a:ext cx="4176000" cy="2387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8538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468312" y="44624"/>
            <a:ext cx="6839991" cy="405718"/>
          </a:xfrm>
          <a:prstGeom prst="rect">
            <a:avLst/>
          </a:prstGeom>
          <a:noFill/>
          <a:ln/>
        </p:spPr>
        <p:txBody>
          <a:bodyPr anchor="ctr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、全球铝产业链分工体系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aphicFrame>
        <p:nvGraphicFramePr>
          <p:cNvPr id="10" name="图表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881928"/>
              </p:ext>
            </p:extLst>
          </p:nvPr>
        </p:nvGraphicFramePr>
        <p:xfrm>
          <a:off x="4958802" y="4293096"/>
          <a:ext cx="41760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144" y="4293096"/>
            <a:ext cx="4555644" cy="2448272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4817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21659</TotalTime>
  <Words>1507</Words>
  <Application>Microsoft Office PowerPoint</Application>
  <PresentationFormat>全屏显示(4:3)</PresentationFormat>
  <Paragraphs>237</Paragraphs>
  <Slides>22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1" baseType="lpstr">
      <vt:lpstr>方正黑体简体</vt:lpstr>
      <vt:lpstr>楷体_GB2312</vt:lpstr>
      <vt:lpstr>宋体</vt:lpstr>
      <vt:lpstr>微软雅黑</vt:lpstr>
      <vt:lpstr>Arial</vt:lpstr>
      <vt:lpstr>Calibri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Lenovo</cp:lastModifiedBy>
  <cp:revision>1121</cp:revision>
  <cp:lastPrinted>2014-08-25T06:53:58Z</cp:lastPrinted>
  <dcterms:created xsi:type="dcterms:W3CDTF">2012-09-11T10:36:46Z</dcterms:created>
  <dcterms:modified xsi:type="dcterms:W3CDTF">2017-08-27T13:34:24Z</dcterms:modified>
</cp:coreProperties>
</file>